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tags/tag21.xml" ContentType="application/vnd.openxmlformats-officedocument.presentationml.tags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harts/chart7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3" r:id="rId1"/>
  </p:sldMasterIdLst>
  <p:notesMasterIdLst>
    <p:notesMasterId r:id="rId19"/>
  </p:notesMasterIdLst>
  <p:sldIdLst>
    <p:sldId id="332" r:id="rId2"/>
    <p:sldId id="507" r:id="rId3"/>
    <p:sldId id="508" r:id="rId4"/>
    <p:sldId id="391" r:id="rId5"/>
    <p:sldId id="392" r:id="rId6"/>
    <p:sldId id="463" r:id="rId7"/>
    <p:sldId id="459" r:id="rId8"/>
    <p:sldId id="510" r:id="rId9"/>
    <p:sldId id="509" r:id="rId10"/>
    <p:sldId id="488" r:id="rId11"/>
    <p:sldId id="511" r:id="rId12"/>
    <p:sldId id="512" r:id="rId13"/>
    <p:sldId id="516" r:id="rId14"/>
    <p:sldId id="513" r:id="rId15"/>
    <p:sldId id="514" r:id="rId16"/>
    <p:sldId id="515" r:id="rId17"/>
    <p:sldId id="439" r:id="rId18"/>
  </p:sldIdLst>
  <p:sldSz cx="9144000" cy="5143500" type="screen16x9"/>
  <p:notesSz cx="6858000" cy="9144000"/>
  <p:custDataLst>
    <p:tags r:id="rId20"/>
  </p:custDataLst>
  <p:defaultTextStyle>
    <a:defPPr>
      <a:defRPr lang="hu-HU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9402AA35-D422-4759-84B7-A16B64A8D059}">
          <p14:sldIdLst>
            <p14:sldId id="332"/>
            <p14:sldId id="507"/>
            <p14:sldId id="508"/>
            <p14:sldId id="391"/>
            <p14:sldId id="392"/>
            <p14:sldId id="463"/>
            <p14:sldId id="459"/>
            <p14:sldId id="510"/>
            <p14:sldId id="509"/>
            <p14:sldId id="488"/>
            <p14:sldId id="511"/>
            <p14:sldId id="512"/>
            <p14:sldId id="516"/>
            <p14:sldId id="513"/>
            <p14:sldId id="514"/>
            <p14:sldId id="515"/>
            <p14:sldId id="439"/>
          </p14:sldIdLst>
        </p14:section>
        <p14:section name="Névtelen szakasz" id="{E02D8BDA-BB74-4A12-8428-76735813A7E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9" userDrawn="1">
          <p15:clr>
            <a:srgbClr val="A4A3A4"/>
          </p15:clr>
        </p15:guide>
        <p15:guide id="2" pos="158" userDrawn="1">
          <p15:clr>
            <a:srgbClr val="A4A3A4"/>
          </p15:clr>
        </p15:guide>
        <p15:guide id="3" pos="5579" userDrawn="1">
          <p15:clr>
            <a:srgbClr val="A4A3A4"/>
          </p15:clr>
        </p15:guide>
        <p15:guide id="4" orient="horz" pos="32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Szerző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933"/>
    <a:srgbClr val="10296B"/>
    <a:srgbClr val="5D83B3"/>
    <a:srgbClr val="F2F2F2"/>
    <a:srgbClr val="B2C9E3"/>
    <a:srgbClr val="BFD8F6"/>
    <a:srgbClr val="A9D18E"/>
    <a:srgbClr val="52C084"/>
    <a:srgbClr val="E9E2DA"/>
    <a:srgbClr val="002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0196" autoAdjust="0"/>
  </p:normalViewPr>
  <p:slideViewPr>
    <p:cSldViewPr snapToGrid="0">
      <p:cViewPr varScale="1">
        <p:scale>
          <a:sx n="132" d="100"/>
          <a:sy n="132" d="100"/>
        </p:scale>
        <p:origin x="1014" y="108"/>
      </p:cViewPr>
      <p:guideLst>
        <p:guide orient="horz" pos="169"/>
        <p:guide pos="158"/>
        <p:guide pos="5579"/>
        <p:guide orient="horz" pos="3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5.6416708273127805E-3"/>
          <c:w val="0.96851708956380955"/>
          <c:h val="0.983860275032486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Minta diagram</c:v>
                </c:pt>
              </c:strCache>
            </c:strRef>
          </c:tx>
          <c:spPr>
            <a:solidFill>
              <a:srgbClr val="10296B"/>
            </a:solidFill>
            <a:ln>
              <a:noFill/>
            </a:ln>
            <a:effectLst/>
          </c:spPr>
          <c:invertIfNegative val="0"/>
          <c:dPt>
            <c:idx val="13"/>
            <c:invertIfNegative val="0"/>
            <c:bubble3D val="0"/>
            <c:spPr>
              <a:solidFill>
                <a:srgbClr val="FDB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07E-DE41-9C13-C96D7700F754}"/>
              </c:ext>
            </c:extLst>
          </c:dPt>
          <c:dLbls>
            <c:dLbl>
              <c:idx val="1"/>
              <c:layout>
                <c:manualLayout>
                  <c:x val="9.0276877676973228E-4"/>
                  <c:y val="7.3489685455152734E-2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0335924561901719E-2"/>
                      <c:h val="0.224029301970327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07E-DE41-9C13-C96D7700F754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10296B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Q1 20</c:v>
                </c:pt>
                <c:pt idx="1">
                  <c:v>Q2 20</c:v>
                </c:pt>
                <c:pt idx="2">
                  <c:v>Q3 20</c:v>
                </c:pt>
                <c:pt idx="3">
                  <c:v>Q4 20</c:v>
                </c:pt>
                <c:pt idx="4">
                  <c:v>Q1 20</c:v>
                </c:pt>
                <c:pt idx="5">
                  <c:v>Q2 21</c:v>
                </c:pt>
                <c:pt idx="6">
                  <c:v>Q3 21</c:v>
                </c:pt>
                <c:pt idx="7">
                  <c:v>Q4 21</c:v>
                </c:pt>
                <c:pt idx="8">
                  <c:v>Q1 22</c:v>
                </c:pt>
                <c:pt idx="9">
                  <c:v>Q2 22</c:v>
                </c:pt>
                <c:pt idx="10">
                  <c:v>Q3 22</c:v>
                </c:pt>
                <c:pt idx="11">
                  <c:v>Q4 22</c:v>
                </c:pt>
                <c:pt idx="12">
                  <c:v>Q1 23</c:v>
                </c:pt>
                <c:pt idx="13">
                  <c:v>Q2 23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9.0640210000004606E-2</c:v>
                </c:pt>
                <c:pt idx="1">
                  <c:v>-2.7491334602682671</c:v>
                </c:pt>
                <c:pt idx="2">
                  <c:v>1.2404093313009223</c:v>
                </c:pt>
                <c:pt idx="3">
                  <c:v>3.533887073884884</c:v>
                </c:pt>
                <c:pt idx="4">
                  <c:v>4.5273245800000019</c:v>
                </c:pt>
                <c:pt idx="5">
                  <c:v>7.7</c:v>
                </c:pt>
                <c:pt idx="6">
                  <c:v>6.6</c:v>
                </c:pt>
                <c:pt idx="7">
                  <c:v>8.3126414999999856</c:v>
                </c:pt>
                <c:pt idx="8">
                  <c:v>4.55047004000002</c:v>
                </c:pt>
                <c:pt idx="9">
                  <c:v>10.276340139999931</c:v>
                </c:pt>
                <c:pt idx="10">
                  <c:v>9.6783742099999746</c:v>
                </c:pt>
                <c:pt idx="11">
                  <c:v>8.8000000000000007</c:v>
                </c:pt>
                <c:pt idx="12">
                  <c:v>11.2</c:v>
                </c:pt>
                <c:pt idx="13">
                  <c:v>14.3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60-7146-BB73-03FA1DC03A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8"/>
        <c:axId val="486807952"/>
        <c:axId val="486810224"/>
      </c:barChart>
      <c:catAx>
        <c:axId val="48680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B2C9E3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86810224"/>
        <c:crosses val="autoZero"/>
        <c:auto val="1"/>
        <c:lblAlgn val="ctr"/>
        <c:lblOffset val="700"/>
        <c:noMultiLvlLbl val="0"/>
      </c:catAx>
      <c:valAx>
        <c:axId val="486810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80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Érték 1</c:v>
                </c:pt>
              </c:strCache>
            </c:strRef>
          </c:tx>
          <c:spPr>
            <a:solidFill>
              <a:srgbClr val="10296B"/>
            </a:solidFill>
            <a:ln>
              <a:noFill/>
            </a:ln>
            <a:effectLst/>
          </c:spPr>
          <c:invertIfNegative val="0"/>
          <c:dPt>
            <c:idx val="13"/>
            <c:invertIfNegative val="0"/>
            <c:bubble3D val="0"/>
            <c:spPr>
              <a:solidFill>
                <a:srgbClr val="FDB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266C-CD42-B316-C1ACD7C3C24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10296B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Q1 20</c:v>
                </c:pt>
                <c:pt idx="1">
                  <c:v>Q2 20</c:v>
                </c:pt>
                <c:pt idx="2">
                  <c:v>Q3 20</c:v>
                </c:pt>
                <c:pt idx="3">
                  <c:v>Q4 20</c:v>
                </c:pt>
                <c:pt idx="4">
                  <c:v>Q1 20</c:v>
                </c:pt>
                <c:pt idx="5">
                  <c:v>Q2 21</c:v>
                </c:pt>
                <c:pt idx="6">
                  <c:v>Q3 21</c:v>
                </c:pt>
                <c:pt idx="7">
                  <c:v>Q4 21</c:v>
                </c:pt>
                <c:pt idx="8">
                  <c:v>Q1 22</c:v>
                </c:pt>
                <c:pt idx="9">
                  <c:v>Q2 22</c:v>
                </c:pt>
                <c:pt idx="10">
                  <c:v>Q3 22</c:v>
                </c:pt>
                <c:pt idx="11">
                  <c:v>Q4 22</c:v>
                </c:pt>
                <c:pt idx="12">
                  <c:v>Q1 23</c:v>
                </c:pt>
                <c:pt idx="13">
                  <c:v>Q2 23</c:v>
                </c:pt>
              </c:strCache>
            </c:strRef>
          </c:cat>
          <c:val>
            <c:numRef>
              <c:f>Sheet1!$B$2:$B$15</c:f>
              <c:numCache>
                <c:formatCode>#\ ##0;"-"#\ ##0</c:formatCode>
                <c:ptCount val="14"/>
                <c:pt idx="0">
                  <c:v>186.64182321999999</c:v>
                </c:pt>
                <c:pt idx="1">
                  <c:v>176.30899241999998</c:v>
                </c:pt>
                <c:pt idx="2" formatCode="General">
                  <c:v>161</c:v>
                </c:pt>
                <c:pt idx="3" formatCode="General">
                  <c:v>123</c:v>
                </c:pt>
                <c:pt idx="4" formatCode="General">
                  <c:v>120</c:v>
                </c:pt>
                <c:pt idx="5" formatCode="General">
                  <c:v>115</c:v>
                </c:pt>
                <c:pt idx="6" formatCode="General">
                  <c:v>112</c:v>
                </c:pt>
                <c:pt idx="7" formatCode="General">
                  <c:v>122</c:v>
                </c:pt>
                <c:pt idx="8" formatCode="General">
                  <c:v>127</c:v>
                </c:pt>
                <c:pt idx="9" formatCode="General">
                  <c:v>149</c:v>
                </c:pt>
                <c:pt idx="10" formatCode="General">
                  <c:v>145</c:v>
                </c:pt>
                <c:pt idx="11" formatCode="General">
                  <c:v>150</c:v>
                </c:pt>
                <c:pt idx="12" formatCode="General">
                  <c:v>164</c:v>
                </c:pt>
                <c:pt idx="13" formatCode="General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6C-CD42-B316-C1ACD7C3C2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axId val="826295599"/>
        <c:axId val="826297327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Érték 2</c:v>
                </c:pt>
              </c:strCache>
            </c:strRef>
          </c:tx>
          <c:spPr>
            <a:ln w="28575" cap="rnd">
              <a:solidFill>
                <a:srgbClr val="FDB93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1.4310415447135698E-2"/>
                  <c:y val="-0.125000123031617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266C-CD42-B316-C1ACD7C3C2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0">
                  <c:v>Q1 20</c:v>
                </c:pt>
                <c:pt idx="1">
                  <c:v>Q2 20</c:v>
                </c:pt>
                <c:pt idx="2">
                  <c:v>Q3 20</c:v>
                </c:pt>
                <c:pt idx="3">
                  <c:v>Q4 20</c:v>
                </c:pt>
                <c:pt idx="4">
                  <c:v>Q1 20</c:v>
                </c:pt>
                <c:pt idx="5">
                  <c:v>Q2 21</c:v>
                </c:pt>
                <c:pt idx="6">
                  <c:v>Q3 21</c:v>
                </c:pt>
                <c:pt idx="7">
                  <c:v>Q4 21</c:v>
                </c:pt>
                <c:pt idx="8">
                  <c:v>Q1 22</c:v>
                </c:pt>
                <c:pt idx="9">
                  <c:v>Q2 22</c:v>
                </c:pt>
                <c:pt idx="10">
                  <c:v>Q3 22</c:v>
                </c:pt>
                <c:pt idx="11">
                  <c:v>Q4 22</c:v>
                </c:pt>
                <c:pt idx="12">
                  <c:v>Q1 23</c:v>
                </c:pt>
                <c:pt idx="13">
                  <c:v>Q2 23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3</c:v>
                </c:pt>
                <c:pt idx="1">
                  <c:v>3</c:v>
                </c:pt>
                <c:pt idx="2">
                  <c:v>2.9</c:v>
                </c:pt>
                <c:pt idx="3">
                  <c:v>2.2000000000000002</c:v>
                </c:pt>
                <c:pt idx="4">
                  <c:v>2.1</c:v>
                </c:pt>
                <c:pt idx="5">
                  <c:v>1.7</c:v>
                </c:pt>
                <c:pt idx="6">
                  <c:v>1.6</c:v>
                </c:pt>
                <c:pt idx="7">
                  <c:v>1.6</c:v>
                </c:pt>
                <c:pt idx="8">
                  <c:v>1.7</c:v>
                </c:pt>
                <c:pt idx="9">
                  <c:v>2</c:v>
                </c:pt>
                <c:pt idx="10">
                  <c:v>1.8</c:v>
                </c:pt>
                <c:pt idx="11">
                  <c:v>1.9</c:v>
                </c:pt>
                <c:pt idx="12">
                  <c:v>1.9</c:v>
                </c:pt>
                <c:pt idx="1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6C-CD42-B316-C1ACD7C3C2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6295599"/>
        <c:axId val="826297327"/>
      </c:lineChart>
      <c:catAx>
        <c:axId val="82629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26297327"/>
        <c:crosses val="autoZero"/>
        <c:auto val="1"/>
        <c:lblAlgn val="ctr"/>
        <c:lblOffset val="100"/>
        <c:noMultiLvlLbl val="0"/>
      </c:catAx>
      <c:valAx>
        <c:axId val="826297327"/>
        <c:scaling>
          <c:orientation val="minMax"/>
        </c:scaling>
        <c:delete val="1"/>
        <c:axPos val="l"/>
        <c:numFmt formatCode="#\ ##0;&quot;-&quot;#\ ##0" sourceLinked="1"/>
        <c:majorTickMark val="none"/>
        <c:minorTickMark val="none"/>
        <c:tickLblPos val="nextTo"/>
        <c:crossAx val="82629559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6407820201706971E-3"/>
          <c:y val="8.7967644084934279E-2"/>
          <c:w val="0.96757958843700531"/>
          <c:h val="0.8392315470171890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10296B"/>
            </a:solidFill>
            <a:ln>
              <a:noFill/>
            </a:ln>
          </c:spPr>
          <c:invertIfNegative val="0"/>
          <c:dPt>
            <c:idx val="13"/>
            <c:invertIfNegative val="0"/>
            <c:bubble3D val="0"/>
            <c:spPr>
              <a:solidFill>
                <a:srgbClr val="FDB93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7BB-1D44-8AC3-946BF2E55A4B}"/>
              </c:ext>
            </c:extLst>
          </c:dPt>
          <c:dLbls>
            <c:dLbl>
              <c:idx val="0"/>
              <c:layout>
                <c:manualLayout>
                  <c:x val="0"/>
                  <c:y val="-0.4641051567239635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7BB-1D44-8AC3-946BF2E55A4B}"/>
                </c:ext>
              </c:extLst>
            </c:dLbl>
            <c:dLbl>
              <c:idx val="1"/>
              <c:layout>
                <c:manualLayout>
                  <c:x val="0"/>
                  <c:y val="-0.4580385952441915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A7BB-1D44-8AC3-946BF2E55A4B}"/>
                </c:ext>
              </c:extLst>
            </c:dLbl>
            <c:dLbl>
              <c:idx val="2"/>
              <c:layout>
                <c:manualLayout>
                  <c:x val="0"/>
                  <c:y val="-0.4084934277047522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A7BB-1D44-8AC3-946BF2E55A4B}"/>
                </c:ext>
              </c:extLst>
            </c:dLbl>
            <c:dLbl>
              <c:idx val="3"/>
              <c:layout>
                <c:manualLayout>
                  <c:x val="0"/>
                  <c:y val="-0.3286147623862487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A7BB-1D44-8AC3-946BF2E55A4B}"/>
                </c:ext>
              </c:extLst>
            </c:dLbl>
            <c:dLbl>
              <c:idx val="4"/>
              <c:layout>
                <c:manualLayout>
                  <c:x val="0"/>
                  <c:y val="-0.3225480283114257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A7BB-1D44-8AC3-946BF2E55A4B}"/>
                </c:ext>
              </c:extLst>
            </c:dLbl>
            <c:dLbl>
              <c:idx val="5"/>
              <c:layout>
                <c:manualLayout>
                  <c:x val="0"/>
                  <c:y val="-0.3134479271991911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A7BB-1D44-8AC3-946BF2E55A4B}"/>
                </c:ext>
              </c:extLst>
            </c:dLbl>
            <c:dLbl>
              <c:idx val="6"/>
              <c:layout>
                <c:manualLayout>
                  <c:x val="0"/>
                  <c:y val="-0.3073811931243680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A7BB-1D44-8AC3-946BF2E55A4B}"/>
                </c:ext>
              </c:extLst>
            </c:dLbl>
            <c:dLbl>
              <c:idx val="7"/>
              <c:layout>
                <c:manualLayout>
                  <c:x val="0"/>
                  <c:y val="-0.327603640040444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A7BB-1D44-8AC3-946BF2E55A4B}"/>
                </c:ext>
              </c:extLst>
            </c:dLbl>
            <c:dLbl>
              <c:idx val="8"/>
              <c:layout>
                <c:manualLayout>
                  <c:x val="0"/>
                  <c:y val="-0.3367037411526794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A7BB-1D44-8AC3-946BF2E55A4B}"/>
                </c:ext>
              </c:extLst>
            </c:dLbl>
            <c:dLbl>
              <c:idx val="9"/>
              <c:layout>
                <c:manualLayout>
                  <c:x val="0"/>
                  <c:y val="-0.3842264914054600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A7BB-1D44-8AC3-946BF2E55A4B}"/>
                </c:ext>
              </c:extLst>
            </c:dLbl>
            <c:dLbl>
              <c:idx val="10"/>
              <c:layout>
                <c:manualLayout>
                  <c:x val="0"/>
                  <c:y val="-0.3751263902932254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A7BB-1D44-8AC3-946BF2E55A4B}"/>
                </c:ext>
              </c:extLst>
            </c:dLbl>
            <c:dLbl>
              <c:idx val="11"/>
              <c:layout>
                <c:manualLayout>
                  <c:x val="0"/>
                  <c:y val="-0.3862487360970677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A7BB-1D44-8AC3-946BF2E55A4B}"/>
                </c:ext>
              </c:extLst>
            </c:dLbl>
            <c:dLbl>
              <c:idx val="12"/>
              <c:layout>
                <c:manualLayout>
                  <c:x val="0"/>
                  <c:y val="-0.41658240647118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 b="1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A7BB-1D44-8AC3-946BF2E55A4B}"/>
                </c:ext>
              </c:extLst>
            </c:dLbl>
            <c:dLbl>
              <c:idx val="13"/>
              <c:layout>
                <c:manualLayout>
                  <c:x val="0"/>
                  <c:y val="-0.4519716885743174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900" b="1">
                      <a:solidFill>
                        <a:srgbClr val="10296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A7BB-1D44-8AC3-946BF2E55A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rgbClr val="10296B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Sheet1!$A$1:$N$1</c:f>
              <c:strCache>
                <c:ptCount val="14"/>
                <c:pt idx="0">
                  <c:v>Column1</c:v>
                </c:pt>
                <c:pt idx="1">
                  <c:v>Column2</c:v>
                </c:pt>
                <c:pt idx="2">
                  <c:v>Column3</c:v>
                </c:pt>
                <c:pt idx="3">
                  <c:v>Column4</c:v>
                </c:pt>
                <c:pt idx="4">
                  <c:v>Column5</c:v>
                </c:pt>
                <c:pt idx="5">
                  <c:v>Column6</c:v>
                </c:pt>
                <c:pt idx="6">
                  <c:v>Column7</c:v>
                </c:pt>
                <c:pt idx="7">
                  <c:v>Column8</c:v>
                </c:pt>
                <c:pt idx="8">
                  <c:v>Column9</c:v>
                </c:pt>
                <c:pt idx="9">
                  <c:v>Column10</c:v>
                </c:pt>
                <c:pt idx="10">
                  <c:v>Column11</c:v>
                </c:pt>
                <c:pt idx="11">
                  <c:v>Column12</c:v>
                </c:pt>
                <c:pt idx="12">
                  <c:v>Column13</c:v>
                </c:pt>
                <c:pt idx="13">
                  <c:v>Column14</c:v>
                </c:pt>
              </c:strCache>
            </c:strRef>
          </c:cat>
          <c:val>
            <c:numRef>
              <c:f>Sheet1!$A$2:$N$2</c:f>
              <c:numCache>
                <c:formatCode>#\ ##0;"-"#\ ##0</c:formatCode>
                <c:ptCount val="14"/>
                <c:pt idx="0">
                  <c:v>186.64182321999999</c:v>
                </c:pt>
                <c:pt idx="1">
                  <c:v>176.30899241999998</c:v>
                </c:pt>
                <c:pt idx="2">
                  <c:v>160.51397337999998</c:v>
                </c:pt>
                <c:pt idx="3">
                  <c:v>122.66640156999998</c:v>
                </c:pt>
                <c:pt idx="4">
                  <c:v>119.86717440000004</c:v>
                </c:pt>
                <c:pt idx="5">
                  <c:v>115.44035726000001</c:v>
                </c:pt>
                <c:pt idx="6">
                  <c:v>111.95584551000002</c:v>
                </c:pt>
                <c:pt idx="7">
                  <c:v>121.68472958000001</c:v>
                </c:pt>
                <c:pt idx="8">
                  <c:v>126.51325089000001</c:v>
                </c:pt>
                <c:pt idx="9">
                  <c:v>149.22698267999999</c:v>
                </c:pt>
                <c:pt idx="10">
                  <c:v>144.55249458999998</c:v>
                </c:pt>
                <c:pt idx="11">
                  <c:v>150</c:v>
                </c:pt>
                <c:pt idx="12">
                  <c:v>164.4</c:v>
                </c:pt>
                <c:pt idx="13">
                  <c:v>181.5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A7BB-1D44-8AC3-946BF2E55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931485871"/>
        <c:axId val="1"/>
      </c:barChart>
      <c:lineChart>
        <c:grouping val="standard"/>
        <c:varyColors val="0"/>
        <c:ser>
          <c:idx val="1"/>
          <c:order val="1"/>
          <c:spPr>
            <a:ln w="28575" algn="ctr">
              <a:solidFill>
                <a:srgbClr val="FDB933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-2.0294182201617522E-2"/>
                  <c:y val="8.8978738094237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7BB-1D44-8AC3-946BF2E55A4B}"/>
                </c:ext>
              </c:extLst>
            </c:dLbl>
            <c:dLbl>
              <c:idx val="1"/>
              <c:layout>
                <c:manualLayout>
                  <c:x val="-2.3193271140925037E-2"/>
                  <c:y val="0.113245666665392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7BB-1D44-8AC3-946BF2E55A4B}"/>
                </c:ext>
              </c:extLst>
            </c:dLbl>
            <c:dLbl>
              <c:idx val="2"/>
              <c:layout>
                <c:manualLayout>
                  <c:x val="-2.1321768316658142E-2"/>
                  <c:y val="0.121334642855778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7BB-1D44-8AC3-946BF2E55A4B}"/>
                </c:ext>
              </c:extLst>
            </c:dLbl>
            <c:dLbl>
              <c:idx val="3"/>
              <c:layout>
                <c:manualLayout>
                  <c:x val="-1.9900317095547602E-2"/>
                  <c:y val="7.28007857134666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7BB-1D44-8AC3-946BF2E55A4B}"/>
                </c:ext>
              </c:extLst>
            </c:dLbl>
            <c:dLbl>
              <c:idx val="4"/>
              <c:layout>
                <c:manualLayout>
                  <c:x val="-2.1321768316658194E-2"/>
                  <c:y val="9.70677142846224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7BB-1D44-8AC3-946BF2E55A4B}"/>
                </c:ext>
              </c:extLst>
            </c:dLbl>
            <c:dLbl>
              <c:idx val="5"/>
              <c:layout>
                <c:manualLayout>
                  <c:x val="-2.1321768316658142E-2"/>
                  <c:y val="8.8978738094237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7BB-1D44-8AC3-946BF2E55A4B}"/>
                </c:ext>
              </c:extLst>
            </c:dLbl>
            <c:dLbl>
              <c:idx val="6"/>
              <c:layout>
                <c:manualLayout>
                  <c:x val="-1.847886587443711E-2"/>
                  <c:y val="8.08897619038520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7BB-1D44-8AC3-946BF2E55A4B}"/>
                </c:ext>
              </c:extLst>
            </c:dLbl>
            <c:dLbl>
              <c:idx val="7"/>
              <c:layout>
                <c:manualLayout>
                  <c:x val="-2.1321768316658142E-2"/>
                  <c:y val="8.8978738094237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7BB-1D44-8AC3-946BF2E55A4B}"/>
                </c:ext>
              </c:extLst>
            </c:dLbl>
            <c:dLbl>
              <c:idx val="8"/>
              <c:layout>
                <c:manualLayout>
                  <c:x val="-2.1321768316658142E-2"/>
                  <c:y val="8.8978738094237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7BB-1D44-8AC3-946BF2E55A4B}"/>
                </c:ext>
              </c:extLst>
            </c:dLbl>
            <c:dLbl>
              <c:idx val="9"/>
              <c:layout>
                <c:manualLayout>
                  <c:x val="-2.1321768316658142E-2"/>
                  <c:y val="8.8978738094237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A7BB-1D44-8AC3-946BF2E55A4B}"/>
                </c:ext>
              </c:extLst>
            </c:dLbl>
            <c:dLbl>
              <c:idx val="10"/>
              <c:layout>
                <c:manualLayout>
                  <c:x val="-1.9900317095547602E-2"/>
                  <c:y val="8.08897619038520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A7BB-1D44-8AC3-946BF2E55A4B}"/>
                </c:ext>
              </c:extLst>
            </c:dLbl>
            <c:dLbl>
              <c:idx val="11"/>
              <c:layout>
                <c:manualLayout>
                  <c:x val="-2.1321768316658142E-2"/>
                  <c:y val="8.08897619038520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A7BB-1D44-8AC3-946BF2E55A4B}"/>
                </c:ext>
              </c:extLst>
            </c:dLbl>
            <c:dLbl>
              <c:idx val="12"/>
              <c:layout>
                <c:manualLayout>
                  <c:x val="-2.1321768316658142E-2"/>
                  <c:y val="7.28007857134668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A7BB-1D44-8AC3-946BF2E55A4B}"/>
                </c:ext>
              </c:extLst>
            </c:dLbl>
            <c:dLbl>
              <c:idx val="13"/>
              <c:layout>
                <c:manualLayout>
                  <c:x val="-1.9900317095547602E-2"/>
                  <c:y val="8.08897619038518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A7BB-1D44-8AC3-946BF2E55A4B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Sheet1!$A$1:$N$1</c:f>
              <c:strCache>
                <c:ptCount val="14"/>
                <c:pt idx="0">
                  <c:v>Column1</c:v>
                </c:pt>
                <c:pt idx="1">
                  <c:v>Column2</c:v>
                </c:pt>
                <c:pt idx="2">
                  <c:v>Column3</c:v>
                </c:pt>
                <c:pt idx="3">
                  <c:v>Column4</c:v>
                </c:pt>
                <c:pt idx="4">
                  <c:v>Column5</c:v>
                </c:pt>
                <c:pt idx="5">
                  <c:v>Column6</c:v>
                </c:pt>
                <c:pt idx="6">
                  <c:v>Column7</c:v>
                </c:pt>
                <c:pt idx="7">
                  <c:v>Column8</c:v>
                </c:pt>
                <c:pt idx="8">
                  <c:v>Column9</c:v>
                </c:pt>
                <c:pt idx="9">
                  <c:v>Column10</c:v>
                </c:pt>
                <c:pt idx="10">
                  <c:v>Column11</c:v>
                </c:pt>
                <c:pt idx="11">
                  <c:v>Column12</c:v>
                </c:pt>
                <c:pt idx="12">
                  <c:v>Column13</c:v>
                </c:pt>
                <c:pt idx="13">
                  <c:v>Column14</c:v>
                </c:pt>
              </c:strCache>
            </c:strRef>
          </c:cat>
          <c:val>
            <c:numRef>
              <c:f>Sheet1!$A$3:$N$3</c:f>
              <c:numCache>
                <c:formatCode>General</c:formatCode>
                <c:ptCount val="14"/>
                <c:pt idx="0">
                  <c:v>3.1880238385795487</c:v>
                </c:pt>
                <c:pt idx="1">
                  <c:v>3.1215555839404843</c:v>
                </c:pt>
                <c:pt idx="2">
                  <c:v>2.9118219380990702</c:v>
                </c:pt>
                <c:pt idx="3">
                  <c:v>2.2188192893658867</c:v>
                </c:pt>
                <c:pt idx="4">
                  <c:v>2.1217103263889867</c:v>
                </c:pt>
                <c:pt idx="5">
                  <c:v>1.743940828624668</c:v>
                </c:pt>
                <c:pt idx="6">
                  <c:v>1.5827579370395435</c:v>
                </c:pt>
                <c:pt idx="7">
                  <c:v>1.6402637047108839</c:v>
                </c:pt>
                <c:pt idx="8">
                  <c:v>1.7133964726421349</c:v>
                </c:pt>
                <c:pt idx="9">
                  <c:v>1.9639654945798308</c:v>
                </c:pt>
                <c:pt idx="10">
                  <c:v>1.8441525472781952</c:v>
                </c:pt>
                <c:pt idx="11">
                  <c:v>1.88</c:v>
                </c:pt>
                <c:pt idx="12">
                  <c:v>1.88</c:v>
                </c:pt>
                <c:pt idx="1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A7BB-1D44-8AC3-946BF2E55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"/>
        <c:axId val="2"/>
      </c:lineChart>
      <c:catAx>
        <c:axId val="193148587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algn="ctr">
            <a:solidFill>
              <a:srgbClr val="B2C9E3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bg1"/>
            </a:solidFill>
            <a:prstDash val="solid"/>
          </a:ln>
        </c:spPr>
        <c:txPr>
          <a:bodyPr wrap="none"/>
          <a:lstStyle/>
          <a:p>
            <a:pPr>
              <a:defRPr sz="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1485871"/>
        <c:crosses val="min"/>
        <c:crossBetween val="between"/>
        <c:majorUnit val="50"/>
      </c:valAx>
      <c:valAx>
        <c:axId val="2"/>
        <c:scaling>
          <c:orientation val="minMax"/>
          <c:max val="8"/>
          <c:min val="0"/>
        </c:scaling>
        <c:delete val="0"/>
        <c:axPos val="r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noFill/>
            <a:prstDash val="solid"/>
          </a:ln>
        </c:spPr>
        <c:txPr>
          <a:bodyPr wrap="none"/>
          <a:lstStyle/>
          <a:p>
            <a:pPr>
              <a:defRPr sz="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"/>
        <c:crosses val="max"/>
        <c:crossBetween val="between"/>
        <c:majorUnit val="2"/>
      </c:valAx>
      <c:catAx>
        <c:axId val="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"/>
        <c:crosses val="min"/>
        <c:auto val="0"/>
        <c:lblAlgn val="ctr"/>
        <c:lblOffset val="100"/>
        <c:noMultiLvlLbl val="0"/>
      </c:cat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0296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B9-BE48-893A-965679CF5EA3}"/>
              </c:ext>
            </c:extLst>
          </c:dPt>
          <c:dPt>
            <c:idx val="1"/>
            <c:invertIfNegative val="0"/>
            <c:bubble3D val="0"/>
            <c:spPr>
              <a:solidFill>
                <a:srgbClr val="FDB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5B9-BE48-893A-965679CF5EA3}"/>
              </c:ext>
            </c:extLst>
          </c:dPt>
          <c:dPt>
            <c:idx val="3"/>
            <c:invertIfNegative val="0"/>
            <c:bubble3D val="0"/>
            <c:spPr>
              <a:solidFill>
                <a:srgbClr val="10296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B9-BE48-893A-965679CF5EA3}"/>
              </c:ext>
            </c:extLst>
          </c:dPt>
          <c:dPt>
            <c:idx val="4"/>
            <c:invertIfNegative val="0"/>
            <c:bubble3D val="0"/>
            <c:spPr>
              <a:solidFill>
                <a:srgbClr val="FDB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5B9-BE48-893A-965679CF5E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10296B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QX XX</c:v>
                </c:pt>
                <c:pt idx="1">
                  <c:v>QX XX</c:v>
                </c:pt>
                <c:pt idx="3">
                  <c:v>HX XX</c:v>
                </c:pt>
                <c:pt idx="4">
                  <c:v>HX XX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</c:v>
                </c:pt>
                <c:pt idx="1">
                  <c:v>176</c:v>
                </c:pt>
                <c:pt idx="3">
                  <c:v>332</c:v>
                </c:pt>
                <c:pt idx="4">
                  <c:v>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9-BE48-893A-965679CF5E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914892063"/>
        <c:axId val="914893791"/>
      </c:barChart>
      <c:catAx>
        <c:axId val="91489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14893791"/>
        <c:crosses val="autoZero"/>
        <c:auto val="1"/>
        <c:lblAlgn val="ctr"/>
        <c:lblOffset val="100"/>
        <c:noMultiLvlLbl val="0"/>
      </c:catAx>
      <c:valAx>
        <c:axId val="914893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14892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0296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B9-BE48-893A-965679CF5EA3}"/>
              </c:ext>
            </c:extLst>
          </c:dPt>
          <c:dPt>
            <c:idx val="1"/>
            <c:invertIfNegative val="0"/>
            <c:bubble3D val="0"/>
            <c:spPr>
              <a:solidFill>
                <a:srgbClr val="FDB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5B9-BE48-893A-965679CF5EA3}"/>
              </c:ext>
            </c:extLst>
          </c:dPt>
          <c:dPt>
            <c:idx val="3"/>
            <c:invertIfNegative val="0"/>
            <c:bubble3D val="0"/>
            <c:spPr>
              <a:solidFill>
                <a:srgbClr val="10296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B9-BE48-893A-965679CF5EA3}"/>
              </c:ext>
            </c:extLst>
          </c:dPt>
          <c:dPt>
            <c:idx val="4"/>
            <c:invertIfNegative val="0"/>
            <c:bubble3D val="0"/>
            <c:spPr>
              <a:solidFill>
                <a:srgbClr val="FDB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5B9-BE48-893A-965679CF5E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10296B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QX XX</c:v>
                </c:pt>
                <c:pt idx="1">
                  <c:v>QX XX</c:v>
                </c:pt>
                <c:pt idx="3">
                  <c:v>HX XX</c:v>
                </c:pt>
                <c:pt idx="4">
                  <c:v>HX XX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</c:v>
                </c:pt>
                <c:pt idx="1">
                  <c:v>176</c:v>
                </c:pt>
                <c:pt idx="3">
                  <c:v>332</c:v>
                </c:pt>
                <c:pt idx="4">
                  <c:v>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9-BE48-893A-965679CF5E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914892063"/>
        <c:axId val="914893791"/>
      </c:barChart>
      <c:catAx>
        <c:axId val="91489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14893791"/>
        <c:crosses val="autoZero"/>
        <c:auto val="1"/>
        <c:lblAlgn val="ctr"/>
        <c:lblOffset val="100"/>
        <c:noMultiLvlLbl val="0"/>
      </c:catAx>
      <c:valAx>
        <c:axId val="914893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14892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0296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B9-BE48-893A-965679CF5EA3}"/>
              </c:ext>
            </c:extLst>
          </c:dPt>
          <c:dPt>
            <c:idx val="1"/>
            <c:invertIfNegative val="0"/>
            <c:bubble3D val="0"/>
            <c:spPr>
              <a:solidFill>
                <a:srgbClr val="FDB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5B9-BE48-893A-965679CF5EA3}"/>
              </c:ext>
            </c:extLst>
          </c:dPt>
          <c:dPt>
            <c:idx val="3"/>
            <c:invertIfNegative val="0"/>
            <c:bubble3D val="0"/>
            <c:spPr>
              <a:solidFill>
                <a:srgbClr val="10296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B9-BE48-893A-965679CF5EA3}"/>
              </c:ext>
            </c:extLst>
          </c:dPt>
          <c:dPt>
            <c:idx val="4"/>
            <c:invertIfNegative val="0"/>
            <c:bubble3D val="0"/>
            <c:spPr>
              <a:solidFill>
                <a:srgbClr val="FDB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5B9-BE48-893A-965679CF5E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10296B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QX XX</c:v>
                </c:pt>
                <c:pt idx="1">
                  <c:v>QX XX</c:v>
                </c:pt>
                <c:pt idx="3">
                  <c:v>HX XX</c:v>
                </c:pt>
                <c:pt idx="4">
                  <c:v>HX XX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</c:v>
                </c:pt>
                <c:pt idx="1">
                  <c:v>176</c:v>
                </c:pt>
                <c:pt idx="3">
                  <c:v>332</c:v>
                </c:pt>
                <c:pt idx="4">
                  <c:v>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9-BE48-893A-965679CF5E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914892063"/>
        <c:axId val="914893791"/>
      </c:barChart>
      <c:catAx>
        <c:axId val="91489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14893791"/>
        <c:crosses val="autoZero"/>
        <c:auto val="1"/>
        <c:lblAlgn val="ctr"/>
        <c:lblOffset val="100"/>
        <c:noMultiLvlLbl val="0"/>
      </c:catAx>
      <c:valAx>
        <c:axId val="914893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14892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6618357487922701E-3"/>
          <c:y val="3.6036036036036036E-2"/>
          <c:w val="0.98067632850241548"/>
          <c:h val="0.92792792792792789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B2C9E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0BC-A448-B96C-2CE4F665F8E1}"/>
              </c:ext>
            </c:extLst>
          </c:dPt>
          <c:dPt>
            <c:idx val="2"/>
            <c:invertIfNegative val="0"/>
            <c:bubble3D val="0"/>
            <c:spPr>
              <a:solidFill>
                <a:srgbClr val="B2C9E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B0BC-A448-B96C-2CE4F665F8E1}"/>
              </c:ext>
            </c:extLst>
          </c:dPt>
          <c:dPt>
            <c:idx val="6"/>
            <c:invertIfNegative val="0"/>
            <c:bubble3D val="0"/>
            <c:spPr>
              <a:solidFill>
                <a:srgbClr val="B2C9E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B0BC-A448-B96C-2CE4F665F8E1}"/>
              </c:ext>
            </c:extLst>
          </c:dPt>
          <c:dPt>
            <c:idx val="8"/>
            <c:invertIfNegative val="0"/>
            <c:bubble3D val="0"/>
            <c:spPr>
              <a:solidFill>
                <a:srgbClr val="B2C9E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B0BC-A448-B96C-2CE4F665F8E1}"/>
              </c:ext>
            </c:extLst>
          </c:dPt>
          <c:val>
            <c:numRef>
              <c:f>Sheet1!$A$1:$I$1</c:f>
              <c:numCache>
                <c:formatCode>General</c:formatCode>
                <c:ptCount val="9"/>
                <c:pt idx="0">
                  <c:v>33.299999999999997</c:v>
                </c:pt>
                <c:pt idx="1">
                  <c:v>30.599999999999998</c:v>
                </c:pt>
                <c:pt idx="2">
                  <c:v>30.599999999999998</c:v>
                </c:pt>
                <c:pt idx="3">
                  <c:v>30.599999999999998</c:v>
                </c:pt>
                <c:pt idx="4">
                  <c:v>31.599999999999998</c:v>
                </c:pt>
                <c:pt idx="5">
                  <c:v>35.97</c:v>
                </c:pt>
                <c:pt idx="6">
                  <c:v>40.47</c:v>
                </c:pt>
                <c:pt idx="7">
                  <c:v>40.47</c:v>
                </c:pt>
                <c:pt idx="8">
                  <c:v>43.97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BC-A448-B96C-2CE4F665F8E1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FDB93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A-B0BC-A448-B96C-2CE4F665F8E1}"/>
              </c:ext>
            </c:extLst>
          </c:dPt>
          <c:dPt>
            <c:idx val="3"/>
            <c:invertIfNegative val="0"/>
            <c:bubble3D val="0"/>
            <c:spPr>
              <a:solidFill>
                <a:srgbClr val="10296B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F-B0BC-A448-B96C-2CE4F665F8E1}"/>
              </c:ext>
            </c:extLst>
          </c:dPt>
          <c:dPt>
            <c:idx val="4"/>
            <c:invertIfNegative val="0"/>
            <c:bubble3D val="0"/>
            <c:spPr>
              <a:solidFill>
                <a:srgbClr val="10296B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E-B0BC-A448-B96C-2CE4F665F8E1}"/>
              </c:ext>
            </c:extLst>
          </c:dPt>
          <c:dPt>
            <c:idx val="5"/>
            <c:invertIfNegative val="0"/>
            <c:bubble3D val="0"/>
            <c:spPr>
              <a:solidFill>
                <a:srgbClr val="10296B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C-B0BC-A448-B96C-2CE4F665F8E1}"/>
              </c:ext>
            </c:extLst>
          </c:dPt>
          <c:dPt>
            <c:idx val="7"/>
            <c:invertIfNegative val="0"/>
            <c:bubble3D val="0"/>
            <c:spPr>
              <a:solidFill>
                <a:srgbClr val="10296B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D-B0BC-A448-B96C-2CE4F665F8E1}"/>
              </c:ext>
            </c:extLst>
          </c:dPt>
          <c:val>
            <c:numRef>
              <c:f>Sheet1!$A$2:$I$2</c:f>
              <c:numCache>
                <c:formatCode>General</c:formatCode>
                <c:ptCount val="9"/>
                <c:pt idx="1">
                  <c:v>2.6999999999999993</c:v>
                </c:pt>
                <c:pt idx="3">
                  <c:v>1</c:v>
                </c:pt>
                <c:pt idx="4">
                  <c:v>4.370000000000001</c:v>
                </c:pt>
                <c:pt idx="5">
                  <c:v>4.5</c:v>
                </c:pt>
                <c:pt idx="7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0BC-A448-B96C-2CE4F665F8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648338208"/>
        <c:axId val="1"/>
      </c:barChart>
      <c:catAx>
        <c:axId val="164833820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rgbClr val="10296B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3.97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64833820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B976A-76F5-624C-99D0-3221D39F16A7}" type="datetimeFigureOut">
              <a:rPr lang="x-none" smtClean="0"/>
              <a:pPr/>
              <a:t>9/25/2024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5F0B6-1236-864A-810B-1824852C1B7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50539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0"/>
            <a:fld id="{33B5F0B6-1236-864A-810B-1824852C1B77}" type="slidenum">
              <a:rPr/>
              <a:pPr algn="l" rtl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33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5F0B6-1236-864A-810B-1824852C1B77}" type="slidenum">
              <a:rPr lang="x-none" smtClean="0"/>
              <a:pPr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4993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5F0B6-1236-864A-810B-1824852C1B77}" type="slidenum">
              <a:rPr lang="x-none" smtClean="0"/>
              <a:pPr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8059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5F0B6-1236-864A-810B-1824852C1B77}" type="slidenum">
              <a:rPr lang="x-none" smtClean="0"/>
              <a:pPr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7107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5F0B6-1236-864A-810B-1824852C1B77}" type="slidenum">
              <a:rPr lang="x-none" smtClean="0"/>
              <a:pPr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4447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image" Target="../media/image1.emf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chart" Target="../charts/chart3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chart" Target="../charts/chart2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chart" Target="../charts/chart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26" Type="http://schemas.openxmlformats.org/officeDocument/2006/relationships/chart" Target="../charts/chart7.xml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image" Target="../media/image1.emf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jezet elválasztó">
    <p:bg>
      <p:bgPr>
        <a:solidFill>
          <a:srgbClr val="1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BC29A08-3442-D1D0-CAEE-D1206B741EB7}"/>
              </a:ext>
            </a:extLst>
          </p:cNvPr>
          <p:cNvGrpSpPr/>
          <p:nvPr userDrawn="1"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F01E1E-E71A-78B4-281A-88FE6FAF3E77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noFill/>
            <a:ln>
              <a:solidFill>
                <a:srgbClr val="FDB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B19AE4-F2B6-E78D-D3B5-E64503701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161C603A-FD89-B946-08A2-3C3B307D6D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902" y="3519079"/>
            <a:ext cx="7794465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 spc="50" baseline="0">
                <a:solidFill>
                  <a:srgbClr val="FDB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endParaRPr lang="en-HU"/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99F3BE55-F021-54E0-C110-E3B5A133B0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902" y="3244545"/>
            <a:ext cx="7794465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 b="1">
                <a:solidFill>
                  <a:srgbClr val="FDB93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Alcím</a:t>
            </a:r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05099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övid cím + szöveg + fotó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D9AC8-7AB5-B49C-F97C-77834E48128F}"/>
              </a:ext>
            </a:extLst>
          </p:cNvPr>
          <p:cNvGrpSpPr/>
          <p:nvPr userDrawn="1"/>
        </p:nvGrpSpPr>
        <p:grpSpPr>
          <a:xfrm>
            <a:off x="8136834" y="345406"/>
            <a:ext cx="1080190" cy="279843"/>
            <a:chOff x="8136835" y="519488"/>
            <a:chExt cx="1080190" cy="2798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CE8413-DDD8-6597-E483-A9D09D1385D0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429852-23A9-008E-4144-5C35F1C6F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1EC87F-4CAA-FD0B-DCD0-22F2BF499F42}"/>
              </a:ext>
            </a:extLst>
          </p:cNvPr>
          <p:cNvSpPr/>
          <p:nvPr userDrawn="1"/>
        </p:nvSpPr>
        <p:spPr>
          <a:xfrm>
            <a:off x="238352" y="1033430"/>
            <a:ext cx="8905648" cy="2411978"/>
          </a:xfrm>
          <a:prstGeom prst="rect">
            <a:avLst/>
          </a:prstGeom>
          <a:solidFill>
            <a:srgbClr val="B2C9E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00843B1-341A-C05B-F3DC-31D166905402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5903089" y="1281141"/>
            <a:ext cx="2998293" cy="365115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62512C8E-311C-E150-D406-45B6E61A10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502" y="1673880"/>
            <a:ext cx="5294154" cy="113107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350" b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Kiemelt</a:t>
            </a:r>
            <a:r>
              <a:rPr lang="en-GB"/>
              <a:t> </a:t>
            </a:r>
            <a:r>
              <a:rPr lang="en-GB" err="1"/>
              <a:t>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7F6A769C-901A-BB85-E433-E077F47FC9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502" y="3625675"/>
            <a:ext cx="5294154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Kenyérszöveg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A51A2590-CA05-4F41-044F-944119987F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5493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</a:t>
            </a:r>
            <a:r>
              <a:rPr lang="en-GB" err="1"/>
              <a:t>Egy</a:t>
            </a:r>
            <a:r>
              <a:rPr lang="en-GB"/>
              <a:t> </a:t>
            </a:r>
            <a:r>
              <a:rPr lang="en-GB" err="1"/>
              <a:t>soros</a:t>
            </a:r>
            <a:r>
              <a:rPr lang="en-GB"/>
              <a:t> </a:t>
            </a:r>
            <a:r>
              <a:rPr lang="en-GB" err="1"/>
              <a:t>cím</a:t>
            </a:r>
            <a:r>
              <a:rPr lang="en-GB"/>
              <a:t> lorem ipsum </a:t>
            </a:r>
            <a:r>
              <a:rPr lang="en-GB" err="1"/>
              <a:t>dolor</a:t>
            </a:r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136283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övid cím + szöveg + fotó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FC210405-ACDD-88A7-D367-23E7C461B92C}"/>
              </a:ext>
            </a:extLst>
          </p:cNvPr>
          <p:cNvSpPr txBox="1">
            <a:spLocks/>
          </p:cNvSpPr>
          <p:nvPr userDrawn="1"/>
        </p:nvSpPr>
        <p:spPr>
          <a:xfrm>
            <a:off x="6819647" y="4723829"/>
            <a:ext cx="2057400" cy="20005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u-HU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0DEFEB9-9A6F-13BA-233B-81EDAAE5B6B4}"/>
              </a:ext>
            </a:extLst>
          </p:cNvPr>
          <p:cNvSpPr>
            <a:spLocks noGrp="1" noChangeAspect="1"/>
          </p:cNvSpPr>
          <p:nvPr>
            <p:ph type="pic" idx="11" hasCustomPrompt="1"/>
          </p:nvPr>
        </p:nvSpPr>
        <p:spPr>
          <a:xfrm>
            <a:off x="4159132" y="1"/>
            <a:ext cx="4984867" cy="51435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167C25E-4904-DB28-F3D4-43EDDE9FD2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3816763" cy="5493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Lorem ipsum</a:t>
            </a:r>
            <a:endParaRPr lang="en-HU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5D5B32D3-F09A-C033-8EED-9212B8ACC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879" y="1074494"/>
            <a:ext cx="3698114" cy="3148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Felsorolás</a:t>
            </a:r>
            <a:endParaRPr lang="en-GB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27113A1C-9F39-AC2A-F431-CDF639A30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9880" y="4767223"/>
            <a:ext cx="3698114" cy="1892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00" b="1" spc="100" baseline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PREZENTÁCIÓ CÍM - DIA CÍM</a:t>
            </a:r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240210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övid cím + szöveg + fotó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B49556-0909-B530-FB57-B1DDF505091A}"/>
              </a:ext>
            </a:extLst>
          </p:cNvPr>
          <p:cNvSpPr/>
          <p:nvPr userDrawn="1"/>
        </p:nvSpPr>
        <p:spPr>
          <a:xfrm>
            <a:off x="1" y="915017"/>
            <a:ext cx="9144000" cy="2246397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B3BB3B1E-4DC7-11F9-20D7-6DCAA5EC8B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0191" y="1314939"/>
            <a:ext cx="8515992" cy="1446550"/>
          </a:xfrm>
          <a:prstGeom prst="rect">
            <a:avLst/>
          </a:prstGeom>
        </p:spPr>
        <p:txBody>
          <a:bodyPr wrap="square" numCol="2" spcCol="360000" anchor="ctr">
            <a:spAutoFit/>
          </a:bodyPr>
          <a:lstStyle>
            <a:lvl1pPr marL="0" indent="0">
              <a:lnSpc>
                <a:spcPct val="150000"/>
              </a:lnSpc>
              <a:buNone/>
              <a:defRPr sz="1100" b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Két</a:t>
            </a:r>
            <a:r>
              <a:rPr lang="en-GB"/>
              <a:t> </a:t>
            </a:r>
            <a:r>
              <a:rPr lang="en-GB" err="1"/>
              <a:t>oszlopos</a:t>
            </a:r>
            <a:r>
              <a:rPr lang="en-GB"/>
              <a:t> </a:t>
            </a:r>
            <a:r>
              <a:rPr lang="en-GB" err="1"/>
              <a:t>szövegdoboz</a:t>
            </a:r>
            <a:r>
              <a:rPr lang="en-GB"/>
              <a:t>, </a:t>
            </a:r>
            <a:r>
              <a:rPr lang="en-GB" err="1"/>
              <a:t>hosszú</a:t>
            </a:r>
            <a:r>
              <a:rPr lang="en-GB"/>
              <a:t> </a:t>
            </a:r>
            <a:r>
              <a:rPr lang="en-GB" err="1"/>
              <a:t>szövegre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cons </a:t>
            </a:r>
            <a:r>
              <a:rPr lang="en-GB" err="1"/>
              <a:t>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D9AC8-7AB5-B49C-F97C-77834E48128F}"/>
              </a:ext>
            </a:extLst>
          </p:cNvPr>
          <p:cNvGrpSpPr/>
          <p:nvPr userDrawn="1"/>
        </p:nvGrpSpPr>
        <p:grpSpPr>
          <a:xfrm>
            <a:off x="8136834" y="345406"/>
            <a:ext cx="1080190" cy="279843"/>
            <a:chOff x="8136835" y="519488"/>
            <a:chExt cx="1080190" cy="2798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CE8413-DDD8-6597-E483-A9D09D1385D0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429852-23A9-008E-4144-5C35F1C6F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365E17E8-176E-B0C2-2717-8404E5321A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5493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</a:t>
            </a:r>
            <a:r>
              <a:rPr lang="en-GB" err="1"/>
              <a:t>Egy</a:t>
            </a:r>
            <a:r>
              <a:rPr lang="en-GB"/>
              <a:t> </a:t>
            </a:r>
            <a:r>
              <a:rPr lang="en-GB" err="1"/>
              <a:t>soros</a:t>
            </a:r>
            <a:r>
              <a:rPr lang="en-GB"/>
              <a:t> </a:t>
            </a:r>
            <a:r>
              <a:rPr lang="en-GB" err="1"/>
              <a:t>cím</a:t>
            </a:r>
            <a:r>
              <a:rPr lang="en-GB"/>
              <a:t> lorem ipsum </a:t>
            </a:r>
            <a:r>
              <a:rPr lang="en-GB" err="1"/>
              <a:t>dolor</a:t>
            </a:r>
            <a:endParaRPr lang="en-HU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DAF58AA-4638-9E5E-6943-6DAD6A32B53D}"/>
              </a:ext>
            </a:extLst>
          </p:cNvPr>
          <p:cNvSpPr>
            <a:spLocks noGrp="1" noChangeAspect="1"/>
          </p:cNvSpPr>
          <p:nvPr>
            <p:ph type="pic" idx="11" hasCustomPrompt="1"/>
          </p:nvPr>
        </p:nvSpPr>
        <p:spPr>
          <a:xfrm>
            <a:off x="0" y="3231813"/>
            <a:ext cx="2954214" cy="19116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F8A64A3-0551-0526-1621-5C41D66B0AE7}"/>
              </a:ext>
            </a:extLst>
          </p:cNvPr>
          <p:cNvSpPr>
            <a:spLocks noGrp="1" noChangeAspect="1"/>
          </p:cNvSpPr>
          <p:nvPr>
            <p:ph type="pic" idx="17" hasCustomPrompt="1"/>
          </p:nvPr>
        </p:nvSpPr>
        <p:spPr>
          <a:xfrm>
            <a:off x="3094893" y="3231813"/>
            <a:ext cx="2954214" cy="19116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00843B1-341A-C05B-F3DC-31D166905402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6189786" y="3231813"/>
            <a:ext cx="2954214" cy="19116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07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övid cím + szöveg + fotó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A73532-2133-E4B6-A96E-B4328B9B929B}"/>
              </a:ext>
            </a:extLst>
          </p:cNvPr>
          <p:cNvSpPr/>
          <p:nvPr userDrawn="1"/>
        </p:nvSpPr>
        <p:spPr>
          <a:xfrm>
            <a:off x="-3981" y="3402748"/>
            <a:ext cx="9144000" cy="1740751"/>
          </a:xfrm>
          <a:prstGeom prst="rect">
            <a:avLst/>
          </a:prstGeom>
          <a:solidFill>
            <a:srgbClr val="FDB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10910-A931-A359-57E3-37BB50E27AC7}"/>
              </a:ext>
            </a:extLst>
          </p:cNvPr>
          <p:cNvSpPr/>
          <p:nvPr userDrawn="1"/>
        </p:nvSpPr>
        <p:spPr>
          <a:xfrm>
            <a:off x="4434435" y="1001206"/>
            <a:ext cx="4780245" cy="2610829"/>
          </a:xfrm>
          <a:prstGeom prst="rect">
            <a:avLst/>
          </a:prstGeom>
          <a:noFill/>
          <a:ln>
            <a:solidFill>
              <a:srgbClr val="FDB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0F6E0516-D41A-FE42-4536-519AEF5F4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5493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</a:t>
            </a:r>
            <a:r>
              <a:rPr lang="en-GB" err="1"/>
              <a:t>Egy</a:t>
            </a:r>
            <a:r>
              <a:rPr lang="en-GB"/>
              <a:t> </a:t>
            </a:r>
            <a:r>
              <a:rPr lang="en-GB" err="1"/>
              <a:t>soros</a:t>
            </a:r>
            <a:r>
              <a:rPr lang="en-GB"/>
              <a:t> </a:t>
            </a:r>
            <a:r>
              <a:rPr lang="en-GB" err="1"/>
              <a:t>cím</a:t>
            </a:r>
            <a:r>
              <a:rPr lang="en-GB"/>
              <a:t> lorem ipsum </a:t>
            </a:r>
            <a:r>
              <a:rPr lang="en-GB" err="1"/>
              <a:t>dolor</a:t>
            </a:r>
            <a:endParaRPr lang="en-HU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E00835A9-C0DC-DB52-DD3F-1A8D6C8FA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6834" y="1517665"/>
            <a:ext cx="4386976" cy="15465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sz="1350" b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Kiemelt</a:t>
            </a:r>
            <a:r>
              <a:rPr lang="en-GB"/>
              <a:t> </a:t>
            </a:r>
            <a:r>
              <a:rPr lang="en-GB" err="1"/>
              <a:t>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AA0D2E60-4B30-98D6-55E0-3558840AF2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0191" y="3574496"/>
            <a:ext cx="8515992" cy="1107996"/>
          </a:xfrm>
          <a:prstGeom prst="rect">
            <a:avLst/>
          </a:prstGeom>
        </p:spPr>
        <p:txBody>
          <a:bodyPr wrap="square" numCol="2" spcCol="360000" anchor="t">
            <a:spAutoFit/>
          </a:bodyPr>
          <a:lstStyle>
            <a:lvl1pPr marL="0" indent="0">
              <a:lnSpc>
                <a:spcPct val="150000"/>
              </a:lnSpc>
              <a:buNone/>
              <a:defRPr sz="1100" b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Két</a:t>
            </a:r>
            <a:r>
              <a:rPr lang="en-GB"/>
              <a:t> </a:t>
            </a:r>
            <a:r>
              <a:rPr lang="en-GB" err="1"/>
              <a:t>oszlopos</a:t>
            </a:r>
            <a:r>
              <a:rPr lang="en-GB"/>
              <a:t> </a:t>
            </a:r>
            <a:r>
              <a:rPr lang="en-GB" err="1"/>
              <a:t>szövegdoboz</a:t>
            </a:r>
            <a:r>
              <a:rPr lang="en-GB"/>
              <a:t>, </a:t>
            </a:r>
            <a:r>
              <a:rPr lang="en-GB" err="1"/>
              <a:t>hosszú</a:t>
            </a:r>
            <a:r>
              <a:rPr lang="en-GB"/>
              <a:t> </a:t>
            </a:r>
            <a:r>
              <a:rPr lang="en-GB" err="1"/>
              <a:t>szövegre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.</a:t>
            </a:r>
          </a:p>
        </p:txBody>
      </p:sp>
      <p:sp>
        <p:nvSpPr>
          <p:cNvPr id="5" name="Picture Placeholder 47">
            <a:extLst>
              <a:ext uri="{FF2B5EF4-FFF2-40B4-BE49-F238E27FC236}">
                <a16:creationId xmlns:a16="http://schemas.microsoft.com/office/drawing/2014/main" id="{7CE58709-0592-28BC-6170-21131FDCCF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0191" y="1001713"/>
            <a:ext cx="4102024" cy="2272789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E921A1DC-08B3-158F-4757-EA77EEBE6C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9880" y="4767223"/>
            <a:ext cx="3698114" cy="1892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00" b="1" spc="100" baseline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PREZENTÁCIÓ CÍM - DIA CÍM</a:t>
            </a:r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90401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övid cím + szöveg + fotó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365E17E8-176E-B0C2-2717-8404E5321A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5493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hu-HU"/>
              <a:t>Group </a:t>
            </a:r>
            <a:r>
              <a:rPr lang="en-GB"/>
              <a:t>Balance Sheet and Cash Flow</a:t>
            </a:r>
            <a:endParaRPr lang="en-HU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349ACAF5-4B92-A0E5-9C2A-DDC27EEB88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9880" y="4767223"/>
            <a:ext cx="3698114" cy="1892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00" b="1" spc="100" baseline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PREZENTÁCIÓ CÍM - DIA CÍM</a:t>
            </a:r>
            <a:endParaRPr lang="en-HU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6AC9B3-F7EA-1A58-6D32-49C59180BD3F}"/>
              </a:ext>
            </a:extLst>
          </p:cNvPr>
          <p:cNvGrpSpPr/>
          <p:nvPr userDrawn="1"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C0BFFD-EE37-99F9-5CCC-81C0AD664633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7801AB4-A5B2-DB86-983D-DE3989455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30B0D720-C038-D31B-D81C-8338292E4CB9}"/>
              </a:ext>
            </a:extLst>
          </p:cNvPr>
          <p:cNvSpPr txBox="1">
            <a:spLocks/>
          </p:cNvSpPr>
          <p:nvPr userDrawn="1"/>
        </p:nvSpPr>
        <p:spPr>
          <a:xfrm>
            <a:off x="6788818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76E1785D-CCE5-AEEF-43D9-4F97B0A2BBD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6065913"/>
              </p:ext>
            </p:extLst>
          </p:nvPr>
        </p:nvGraphicFramePr>
        <p:xfrm>
          <a:off x="642919" y="1501727"/>
          <a:ext cx="8162666" cy="1209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2" name="Téglalap 116">
            <a:extLst>
              <a:ext uri="{FF2B5EF4-FFF2-40B4-BE49-F238E27FC236}">
                <a16:creationId xmlns:a16="http://schemas.microsoft.com/office/drawing/2014/main" id="{EF726A6C-9AA7-B093-1398-A683AF74A5F1}"/>
              </a:ext>
            </a:extLst>
          </p:cNvPr>
          <p:cNvSpPr/>
          <p:nvPr userDrawn="1"/>
        </p:nvSpPr>
        <p:spPr bwMode="auto">
          <a:xfrm>
            <a:off x="238986" y="985245"/>
            <a:ext cx="8666028" cy="266579"/>
          </a:xfrm>
          <a:prstGeom prst="rect">
            <a:avLst/>
          </a:prstGeom>
          <a:solidFill>
            <a:srgbClr val="B2C9E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Group </a:t>
            </a:r>
            <a:r>
              <a:rPr lang="hu-HU" sz="1400" b="1" err="1">
                <a:solidFill>
                  <a:srgbClr val="10296B"/>
                </a:solidFill>
                <a:latin typeface="Arial" pitchFamily="34" charset="0"/>
              </a:rPr>
              <a:t>recurring</a:t>
            </a: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 EBIT (EUR </a:t>
            </a:r>
            <a:r>
              <a:rPr lang="hu-HU" sz="1400" b="1" err="1">
                <a:solidFill>
                  <a:srgbClr val="10296B"/>
                </a:solidFill>
                <a:latin typeface="Arial" pitchFamily="34" charset="0"/>
              </a:rPr>
              <a:t>mn</a:t>
            </a: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)</a:t>
            </a:r>
            <a:endParaRPr lang="en-GB" sz="1400" baseline="30000">
              <a:solidFill>
                <a:srgbClr val="10296B"/>
              </a:solidFill>
              <a:latin typeface="Arial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4B60771-CF2F-7459-C77C-B0DEA5F28E3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01459486"/>
              </p:ext>
            </p:extLst>
          </p:nvPr>
        </p:nvGraphicFramePr>
        <p:xfrm>
          <a:off x="678610" y="7343713"/>
          <a:ext cx="8874655" cy="1816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graphicFrame>
        <p:nvGraphicFramePr>
          <p:cNvPr id="11" name="Chart 3">
            <a:extLst>
              <a:ext uri="{FF2B5EF4-FFF2-40B4-BE49-F238E27FC236}">
                <a16:creationId xmlns:a16="http://schemas.microsoft.com/office/drawing/2014/main" id="{C4B432BF-6897-B24B-10D7-368EA2230DEB}"/>
              </a:ext>
            </a:extLst>
          </p:cNvPr>
          <p:cNvGraphicFramePr/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1543145"/>
              </p:ext>
            </p:extLst>
          </p:nvPr>
        </p:nvGraphicFramePr>
        <p:xfrm>
          <a:off x="642919" y="3313695"/>
          <a:ext cx="8087245" cy="1156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sp>
        <p:nvSpPr>
          <p:cNvPr id="12" name="Téglalap 116">
            <a:extLst>
              <a:ext uri="{FF2B5EF4-FFF2-40B4-BE49-F238E27FC236}">
                <a16:creationId xmlns:a16="http://schemas.microsoft.com/office/drawing/2014/main" id="{05C9AAE8-8176-F82D-9A43-4A7371036849}"/>
              </a:ext>
            </a:extLst>
          </p:cNvPr>
          <p:cNvSpPr/>
          <p:nvPr userDrawn="1"/>
        </p:nvSpPr>
        <p:spPr bwMode="auto">
          <a:xfrm>
            <a:off x="238986" y="2802094"/>
            <a:ext cx="8666028" cy="266579"/>
          </a:xfrm>
          <a:prstGeom prst="rect">
            <a:avLst/>
          </a:prstGeom>
          <a:solidFill>
            <a:srgbClr val="B2C9E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Group </a:t>
            </a:r>
            <a:r>
              <a:rPr lang="hu-HU" sz="1600" b="1">
                <a:solidFill>
                  <a:srgbClr val="10296B"/>
                </a:solidFill>
              </a:rPr>
              <a:t>n</a:t>
            </a: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et </a:t>
            </a:r>
            <a:r>
              <a:rPr lang="hu-HU" sz="1400" b="1" err="1">
                <a:solidFill>
                  <a:srgbClr val="10296B"/>
                </a:solidFill>
                <a:latin typeface="Arial" pitchFamily="34" charset="0"/>
              </a:rPr>
              <a:t>indebtedness</a:t>
            </a: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 &amp; </a:t>
            </a:r>
            <a:r>
              <a:rPr lang="hu-HU" sz="1400" b="1" err="1">
                <a:solidFill>
                  <a:srgbClr val="10296B"/>
                </a:solidFill>
                <a:latin typeface="Arial" pitchFamily="34" charset="0"/>
              </a:rPr>
              <a:t>leverage</a:t>
            </a: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 (EUR </a:t>
            </a:r>
            <a:r>
              <a:rPr lang="hu-HU" sz="1400" b="1" err="1">
                <a:solidFill>
                  <a:srgbClr val="10296B"/>
                </a:solidFill>
                <a:latin typeface="Arial" pitchFamily="34" charset="0"/>
              </a:rPr>
              <a:t>mn</a:t>
            </a: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)</a:t>
            </a:r>
            <a:endParaRPr lang="en-GB" sz="1400" baseline="30000">
              <a:solidFill>
                <a:srgbClr val="10296B"/>
              </a:solidFill>
              <a:latin typeface="Arial" pitchFamily="34" charset="0"/>
            </a:endParaRPr>
          </a:p>
        </p:txBody>
      </p:sp>
      <p:sp>
        <p:nvSpPr>
          <p:cNvPr id="13" name="Szöveg helye 2">
            <a:extLst>
              <a:ext uri="{FF2B5EF4-FFF2-40B4-BE49-F238E27FC236}">
                <a16:creationId xmlns:a16="http://schemas.microsoft.com/office/drawing/2014/main" id="{C7098402-B4E6-4B62-8B25-3BC3B4E05023}"/>
              </a:ext>
            </a:extLst>
          </p:cNvPr>
          <p:cNvSpPr>
            <a:spLocks noGrp="1"/>
          </p:cNvSpPr>
          <p:nvPr userDrawn="1">
            <p:custDataLst>
              <p:tags r:id="rId2"/>
            </p:custDataLst>
          </p:nvPr>
        </p:nvSpPr>
        <p:spPr bwMode="auto">
          <a:xfrm>
            <a:off x="3542574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A15717B6-6A5B-465B-B03E-B830AD92E6A7}" type="datetime'''''''''''Q''''2'''''''''''''''''''''''''''' ''''2''''''1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Q2 21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 helye 2">
            <a:extLst>
              <a:ext uri="{FF2B5EF4-FFF2-40B4-BE49-F238E27FC236}">
                <a16:creationId xmlns:a16="http://schemas.microsoft.com/office/drawing/2014/main" id="{67DDE47C-C892-3753-F480-2A9D2177718A}"/>
              </a:ext>
            </a:extLst>
          </p:cNvPr>
          <p:cNvSpPr>
            <a:spLocks noGrp="1"/>
          </p:cNvSpPr>
          <p:nvPr userDrawn="1">
            <p:custDataLst>
              <p:tags r:id="rId3"/>
            </p:custDataLst>
          </p:nvPr>
        </p:nvSpPr>
        <p:spPr bwMode="auto">
          <a:xfrm>
            <a:off x="1844711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483D3AB9-4122-49FA-B237-DA583676D71F}" type="datetime'''''''Q''''''''3'''''''''''''''' 2''0''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Q3 20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6F3BD8A9-FFE0-EC7E-8D2A-CBC4FB43B092}"/>
              </a:ext>
            </a:extLst>
          </p:cNvPr>
          <p:cNvSpPr>
            <a:spLocks noGrp="1"/>
          </p:cNvSpPr>
          <p:nvPr userDrawn="1">
            <p:custDataLst>
              <p:tags r:id="rId4"/>
            </p:custDataLst>
          </p:nvPr>
        </p:nvSpPr>
        <p:spPr bwMode="auto">
          <a:xfrm>
            <a:off x="5218110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FA90664E-EF0D-4698-B865-4B532AFF90D8}" type="datetime'''''''''''Q''''''''''1'''''''''' ''''2''''2''''''''''''''''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Q1 22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zöveg helye 2">
            <a:extLst>
              <a:ext uri="{FF2B5EF4-FFF2-40B4-BE49-F238E27FC236}">
                <a16:creationId xmlns:a16="http://schemas.microsoft.com/office/drawing/2014/main" id="{73870B0F-3D58-36D5-384D-6768838DFC56}"/>
              </a:ext>
            </a:extLst>
          </p:cNvPr>
          <p:cNvSpPr>
            <a:spLocks noGrp="1"/>
          </p:cNvSpPr>
          <p:nvPr userDrawn="1">
            <p:custDataLst>
              <p:tags r:id="rId5"/>
            </p:custDataLst>
          </p:nvPr>
        </p:nvSpPr>
        <p:spPr bwMode="auto">
          <a:xfrm>
            <a:off x="733479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B7660937-CCC7-41D4-88D5-BB0F53D39DC0}" type="datetime'''Q''''''1'' ''''''''''''''''''''''2''''''''''''''''''''''0''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Q1 20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 helye 2">
            <a:extLst>
              <a:ext uri="{FF2B5EF4-FFF2-40B4-BE49-F238E27FC236}">
                <a16:creationId xmlns:a16="http://schemas.microsoft.com/office/drawing/2014/main" id="{8306C053-021E-25B9-FC9C-4DF73E7C9AF0}"/>
              </a:ext>
            </a:extLst>
          </p:cNvPr>
          <p:cNvSpPr>
            <a:spLocks noGrp="1"/>
          </p:cNvSpPr>
          <p:nvPr userDrawn="1">
            <p:custDataLst>
              <p:tags r:id="rId6"/>
            </p:custDataLst>
          </p:nvPr>
        </p:nvSpPr>
        <p:spPr bwMode="auto">
          <a:xfrm>
            <a:off x="1280214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0C35BB78-E0C0-4C9F-A571-811B4684E27A}" type="datetime'''''''Q''''''''''''''''''''''''2'''''''''' ''''''''2''0''''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Q2 20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zöveg helye 2">
            <a:extLst>
              <a:ext uri="{FF2B5EF4-FFF2-40B4-BE49-F238E27FC236}">
                <a16:creationId xmlns:a16="http://schemas.microsoft.com/office/drawing/2014/main" id="{8D21B472-65A8-B62D-99DA-C7E7D9959F59}"/>
              </a:ext>
            </a:extLst>
          </p:cNvPr>
          <p:cNvSpPr>
            <a:spLocks noGrp="1"/>
          </p:cNvSpPr>
          <p:nvPr userDrawn="1">
            <p:custDataLst>
              <p:tags r:id="rId7"/>
            </p:custDataLst>
          </p:nvPr>
        </p:nvSpPr>
        <p:spPr bwMode="auto">
          <a:xfrm>
            <a:off x="6914774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C84D7A84-27E7-4D15-BEEC-56E1D440B291}" type="datetime'''''''Q''''''''''''''''''''''''4'''''''''''''''' 2''''''2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Q4 22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zöveg helye 2">
            <a:extLst>
              <a:ext uri="{FF2B5EF4-FFF2-40B4-BE49-F238E27FC236}">
                <a16:creationId xmlns:a16="http://schemas.microsoft.com/office/drawing/2014/main" id="{00CA89E1-C6B4-04F2-ADBE-56046EECAB87}"/>
              </a:ext>
            </a:extLst>
          </p:cNvPr>
          <p:cNvSpPr>
            <a:spLocks noGrp="1"/>
          </p:cNvSpPr>
          <p:nvPr userDrawn="1">
            <p:custDataLst>
              <p:tags r:id="rId8"/>
            </p:custDataLst>
          </p:nvPr>
        </p:nvSpPr>
        <p:spPr bwMode="auto">
          <a:xfrm>
            <a:off x="2409208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44659179-20AB-4CB2-AE8C-DE678BF8DF06}" type="datetime'''''''Q4'''''''''''''''''''''' ''2''''''''0''''''''''''''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Q4 20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zöveg helye 2">
            <a:extLst>
              <a:ext uri="{FF2B5EF4-FFF2-40B4-BE49-F238E27FC236}">
                <a16:creationId xmlns:a16="http://schemas.microsoft.com/office/drawing/2014/main" id="{86C1E212-E3AD-1200-DBB4-CA7A1944FA6D}"/>
              </a:ext>
            </a:extLst>
          </p:cNvPr>
          <p:cNvSpPr>
            <a:spLocks noGrp="1"/>
          </p:cNvSpPr>
          <p:nvPr userDrawn="1">
            <p:custDataLst>
              <p:tags r:id="rId9"/>
            </p:custDataLst>
          </p:nvPr>
        </p:nvSpPr>
        <p:spPr bwMode="auto">
          <a:xfrm>
            <a:off x="4089309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0E309ED2-8E1B-4260-98BC-99A223C1C171}" type="datetime'''''''''''''Q''''''''''''''3 ''''2''''''''1''''''''''''''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Q3 21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zöveg helye 2">
            <a:extLst>
              <a:ext uri="{FF2B5EF4-FFF2-40B4-BE49-F238E27FC236}">
                <a16:creationId xmlns:a16="http://schemas.microsoft.com/office/drawing/2014/main" id="{A3831759-0FB9-6829-1F9B-EB536A63D276}"/>
              </a:ext>
            </a:extLst>
          </p:cNvPr>
          <p:cNvSpPr>
            <a:spLocks noGrp="1"/>
          </p:cNvSpPr>
          <p:nvPr userDrawn="1">
            <p:custDataLst>
              <p:tags r:id="rId10"/>
            </p:custDataLst>
          </p:nvPr>
        </p:nvSpPr>
        <p:spPr bwMode="auto">
          <a:xfrm>
            <a:off x="2970381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011A72E6-6C61-4754-8DEA-F37E8E593E75}" type="datetime'''''''''''''''''Q''''''''''''1'''''' ''2''''1''''''''''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Q1 21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 helye 2">
            <a:extLst>
              <a:ext uri="{FF2B5EF4-FFF2-40B4-BE49-F238E27FC236}">
                <a16:creationId xmlns:a16="http://schemas.microsoft.com/office/drawing/2014/main" id="{78AE0447-DF03-6A0F-47C3-66151C3CF6BA}"/>
              </a:ext>
            </a:extLst>
          </p:cNvPr>
          <p:cNvSpPr>
            <a:spLocks noGrp="1"/>
          </p:cNvSpPr>
          <p:nvPr userDrawn="1">
            <p:custDataLst>
              <p:tags r:id="rId11"/>
            </p:custDataLst>
          </p:nvPr>
        </p:nvSpPr>
        <p:spPr bwMode="auto">
          <a:xfrm>
            <a:off x="4676568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D4F0D72D-2A11-49FE-BF98-B7C94F690164}" type="datetime'''''''''''''Q4 2''''''''''''''''''''''''1''''''''''''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Q4 21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 helye 2">
            <a:extLst>
              <a:ext uri="{FF2B5EF4-FFF2-40B4-BE49-F238E27FC236}">
                <a16:creationId xmlns:a16="http://schemas.microsoft.com/office/drawing/2014/main" id="{42B60F3F-A086-B57D-18B9-E8F849542D84}"/>
              </a:ext>
            </a:extLst>
          </p:cNvPr>
          <p:cNvSpPr>
            <a:spLocks noGrp="1"/>
          </p:cNvSpPr>
          <p:nvPr userDrawn="1">
            <p:custDataLst>
              <p:tags r:id="rId12"/>
            </p:custDataLst>
          </p:nvPr>
        </p:nvSpPr>
        <p:spPr bwMode="auto">
          <a:xfrm>
            <a:off x="5790303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B0367357-8FE6-4FE3-89B7-9269C3E6A3ED}" type="datetime'''''''''''Q''''''''2'''''''' 2''''''''''2''''''''''''''''''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Q2 22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öveg helye 2">
            <a:extLst>
              <a:ext uri="{FF2B5EF4-FFF2-40B4-BE49-F238E27FC236}">
                <a16:creationId xmlns:a16="http://schemas.microsoft.com/office/drawing/2014/main" id="{565D3A6C-304C-DB8F-04B1-3E9EED65EB02}"/>
              </a:ext>
            </a:extLst>
          </p:cNvPr>
          <p:cNvSpPr>
            <a:spLocks noGrp="1"/>
          </p:cNvSpPr>
          <p:nvPr userDrawn="1">
            <p:custDataLst>
              <p:tags r:id="rId13"/>
            </p:custDataLst>
          </p:nvPr>
        </p:nvSpPr>
        <p:spPr bwMode="auto">
          <a:xfrm>
            <a:off x="6373893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542B0CAB-23FB-4482-8E28-11D821BADE03}" type="datetime'Q''''''''''''''''''''''''''3'''''''''''''' ''2''''''''''2''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Q3 22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zöveg helye 2">
            <a:extLst>
              <a:ext uri="{FF2B5EF4-FFF2-40B4-BE49-F238E27FC236}">
                <a16:creationId xmlns:a16="http://schemas.microsoft.com/office/drawing/2014/main" id="{CEB6E18A-2917-3DED-F5AF-3CE38F5A434A}"/>
              </a:ext>
            </a:extLst>
          </p:cNvPr>
          <p:cNvSpPr>
            <a:spLocks noGrp="1"/>
          </p:cNvSpPr>
          <p:nvPr userDrawn="1">
            <p:custDataLst>
              <p:tags r:id="rId14"/>
            </p:custDataLst>
          </p:nvPr>
        </p:nvSpPr>
        <p:spPr bwMode="auto">
          <a:xfrm>
            <a:off x="7475947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50385DDD-BF91-47DF-803A-EF54031014C5}" type="datetime'''''''''''''''''''''''''''Q1'''' ''2''''''''3'">
              <a:rPr lang="en-US" altLang="en-US" sz="90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Q1 23</a:t>
            </a:fld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öveg helye 2">
            <a:extLst>
              <a:ext uri="{FF2B5EF4-FFF2-40B4-BE49-F238E27FC236}">
                <a16:creationId xmlns:a16="http://schemas.microsoft.com/office/drawing/2014/main" id="{A990A20D-5811-767B-CF82-0C24F1834158}"/>
              </a:ext>
            </a:extLst>
          </p:cNvPr>
          <p:cNvSpPr>
            <a:spLocks noGrp="1"/>
          </p:cNvSpPr>
          <p:nvPr userDrawn="1">
            <p:custDataLst>
              <p:tags r:id="rId15"/>
            </p:custDataLst>
          </p:nvPr>
        </p:nvSpPr>
        <p:spPr bwMode="auto">
          <a:xfrm>
            <a:off x="8030860" y="4458143"/>
            <a:ext cx="427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E8259504-7D8A-425E-AB3C-633EE594FAB8}" type="datetime'''''Q2 ''''''''2''''''''''''''''3'''''''''''''''''">
              <a:rPr lang="en-US" altLang="en-US" sz="9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Q2 23</a:t>
            </a:fld>
            <a:endParaRPr lang="en-US" sz="9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Egyenes összekötő 10">
            <a:extLst>
              <a:ext uri="{FF2B5EF4-FFF2-40B4-BE49-F238E27FC236}">
                <a16:creationId xmlns:a16="http://schemas.microsoft.com/office/drawing/2014/main" id="{609BA9BA-BBE9-3AC5-7FB5-94B6250AC304}"/>
              </a:ext>
            </a:extLst>
          </p:cNvPr>
          <p:cNvCxnSpPr/>
          <p:nvPr userDrawn="1">
            <p:custDataLst>
              <p:tags r:id="rId16"/>
            </p:custDataLst>
          </p:nvPr>
        </p:nvCxnSpPr>
        <p:spPr bwMode="gray">
          <a:xfrm>
            <a:off x="5728113" y="3232732"/>
            <a:ext cx="185738" cy="0"/>
          </a:xfrm>
          <a:prstGeom prst="line">
            <a:avLst/>
          </a:prstGeom>
          <a:ln w="28575" cap="rnd" cmpd="sng" algn="ctr">
            <a:solidFill>
              <a:srgbClr val="FDB9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églalap 119">
            <a:extLst>
              <a:ext uri="{FF2B5EF4-FFF2-40B4-BE49-F238E27FC236}">
                <a16:creationId xmlns:a16="http://schemas.microsoft.com/office/drawing/2014/main" id="{F2DF038D-A3AB-2095-F00C-C2ACD9A25A3E}"/>
              </a:ext>
            </a:extLst>
          </p:cNvPr>
          <p:cNvSpPr/>
          <p:nvPr userDrawn="1">
            <p:custDataLst>
              <p:tags r:id="rId17"/>
            </p:custDataLst>
          </p:nvPr>
        </p:nvSpPr>
        <p:spPr bwMode="auto">
          <a:xfrm>
            <a:off x="7003154" y="3153357"/>
            <a:ext cx="214313" cy="160338"/>
          </a:xfrm>
          <a:prstGeom prst="rect">
            <a:avLst/>
          </a:prstGeom>
          <a:solidFill>
            <a:srgbClr val="10296B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zöveg helye 2">
            <a:extLst>
              <a:ext uri="{FF2B5EF4-FFF2-40B4-BE49-F238E27FC236}">
                <a16:creationId xmlns:a16="http://schemas.microsoft.com/office/drawing/2014/main" id="{D67E9AB1-E81F-249B-D6E8-5AC0EC339882}"/>
              </a:ext>
            </a:extLst>
          </p:cNvPr>
          <p:cNvSpPr>
            <a:spLocks noGrp="1"/>
          </p:cNvSpPr>
          <p:nvPr userDrawn="1">
            <p:custDataLst>
              <p:tags r:id="rId18"/>
            </p:custDataLst>
          </p:nvPr>
        </p:nvSpPr>
        <p:spPr bwMode="auto">
          <a:xfrm>
            <a:off x="5978938" y="3161295"/>
            <a:ext cx="1198563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9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</a:t>
            </a:r>
            <a:r>
              <a:rPr lang="en-US" altLang="en-US" sz="9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 helye 2">
            <a:extLst>
              <a:ext uri="{FF2B5EF4-FFF2-40B4-BE49-F238E27FC236}">
                <a16:creationId xmlns:a16="http://schemas.microsoft.com/office/drawing/2014/main" id="{5EDC7F55-9C80-5EDA-8476-95A23EDE8BEE}"/>
              </a:ext>
            </a:extLst>
          </p:cNvPr>
          <p:cNvSpPr>
            <a:spLocks noGrp="1"/>
          </p:cNvSpPr>
          <p:nvPr userDrawn="1">
            <p:custDataLst>
              <p:tags r:id="rId19"/>
            </p:custDataLst>
          </p:nvPr>
        </p:nvSpPr>
        <p:spPr bwMode="auto">
          <a:xfrm>
            <a:off x="7268267" y="3161295"/>
            <a:ext cx="11811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9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</a:t>
            </a:r>
            <a:r>
              <a:rPr lang="en-US" altLang="en-US" sz="9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sz="90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99AC46A-F4D0-2EB3-D156-8EE18C9263E7}"/>
              </a:ext>
            </a:extLst>
          </p:cNvPr>
          <p:cNvGrpSpPr/>
          <p:nvPr userDrawn="1"/>
        </p:nvGrpSpPr>
        <p:grpSpPr>
          <a:xfrm>
            <a:off x="6016176" y="1281852"/>
            <a:ext cx="2301532" cy="391606"/>
            <a:chOff x="5931243" y="1281852"/>
            <a:chExt cx="2301532" cy="39160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13A62F9-EEF6-AE99-58D1-4BB4D742B082}"/>
                </a:ext>
              </a:extLst>
            </p:cNvPr>
            <p:cNvSpPr/>
            <p:nvPr userDrawn="1"/>
          </p:nvSpPr>
          <p:spPr>
            <a:xfrm>
              <a:off x="7173714" y="1281852"/>
              <a:ext cx="485365" cy="21502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29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U" sz="900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+39%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B201B2-F73C-8198-9985-544230506580}"/>
                </a:ext>
              </a:extLst>
            </p:cNvPr>
            <p:cNvCxnSpPr>
              <a:cxnSpLocks/>
              <a:stCxn id="32" idx="1"/>
            </p:cNvCxnSpPr>
            <p:nvPr userDrawn="1"/>
          </p:nvCxnSpPr>
          <p:spPr>
            <a:xfrm flipH="1">
              <a:off x="5931243" y="1389363"/>
              <a:ext cx="1242471" cy="0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760B1AF-0DAF-9373-3734-C741A6578B20}"/>
                </a:ext>
              </a:extLst>
            </p:cNvPr>
            <p:cNvCxnSpPr>
              <a:stCxn id="32" idx="3"/>
            </p:cNvCxnSpPr>
            <p:nvPr userDrawn="1"/>
          </p:nvCxnSpPr>
          <p:spPr>
            <a:xfrm>
              <a:off x="7659079" y="1389363"/>
              <a:ext cx="573696" cy="0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96A546-439C-91A7-16F5-521729525F0F}"/>
                </a:ext>
              </a:extLst>
            </p:cNvPr>
            <p:cNvCxnSpPr/>
            <p:nvPr userDrawn="1"/>
          </p:nvCxnSpPr>
          <p:spPr>
            <a:xfrm>
              <a:off x="8232775" y="1389363"/>
              <a:ext cx="0" cy="107511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3F8ADA5-9A7E-D479-A5EA-D9F61AB19685}"/>
                </a:ext>
              </a:extLst>
            </p:cNvPr>
            <p:cNvCxnSpPr/>
            <p:nvPr userDrawn="1"/>
          </p:nvCxnSpPr>
          <p:spPr>
            <a:xfrm>
              <a:off x="5934773" y="1389363"/>
              <a:ext cx="0" cy="284095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6490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övid cím + szöveg + fotó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226153-1420-7EBF-39AD-FBAEC73270C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83043538"/>
              </p:ext>
            </p:extLst>
          </p:nvPr>
        </p:nvGraphicFramePr>
        <p:xfrm>
          <a:off x="180190" y="1667762"/>
          <a:ext cx="3756909" cy="1163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365E17E8-176E-B0C2-2717-8404E5321A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5493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hu-HU"/>
              <a:t>Group </a:t>
            </a:r>
            <a:r>
              <a:rPr lang="en-GB"/>
              <a:t>Balance Sheet and Cash Flow</a:t>
            </a:r>
            <a:endParaRPr lang="en-HU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349ACAF5-4B92-A0E5-9C2A-DDC27EEB88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9880" y="4767223"/>
            <a:ext cx="3698114" cy="1892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00" b="1" spc="100" baseline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PREZENTÁCIÓ CÍM - DIA CÍM</a:t>
            </a:r>
            <a:endParaRPr lang="en-HU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6AC9B3-F7EA-1A58-6D32-49C59180BD3F}"/>
              </a:ext>
            </a:extLst>
          </p:cNvPr>
          <p:cNvGrpSpPr/>
          <p:nvPr userDrawn="1"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C0BFFD-EE37-99F9-5CCC-81C0AD664633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7801AB4-A5B2-DB86-983D-DE3989455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30B0D720-C038-D31B-D81C-8338292E4CB9}"/>
              </a:ext>
            </a:extLst>
          </p:cNvPr>
          <p:cNvSpPr txBox="1">
            <a:spLocks/>
          </p:cNvSpPr>
          <p:nvPr userDrawn="1"/>
        </p:nvSpPr>
        <p:spPr>
          <a:xfrm>
            <a:off x="6788818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églalap 116">
            <a:extLst>
              <a:ext uri="{FF2B5EF4-FFF2-40B4-BE49-F238E27FC236}">
                <a16:creationId xmlns:a16="http://schemas.microsoft.com/office/drawing/2014/main" id="{EF726A6C-9AA7-B093-1398-A683AF74A5F1}"/>
              </a:ext>
            </a:extLst>
          </p:cNvPr>
          <p:cNvSpPr/>
          <p:nvPr userDrawn="1"/>
        </p:nvSpPr>
        <p:spPr bwMode="auto">
          <a:xfrm>
            <a:off x="238986" y="985245"/>
            <a:ext cx="3612252" cy="296607"/>
          </a:xfrm>
          <a:prstGeom prst="rect">
            <a:avLst/>
          </a:prstGeom>
          <a:solidFill>
            <a:srgbClr val="B2C9E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Group </a:t>
            </a:r>
            <a:r>
              <a:rPr lang="en-GB" sz="1400" b="1">
                <a:solidFill>
                  <a:srgbClr val="10296B"/>
                </a:solidFill>
                <a:latin typeface="Arial" pitchFamily="34" charset="0"/>
              </a:rPr>
              <a:t>Revenue </a:t>
            </a:r>
            <a:r>
              <a:rPr lang="en-GB" sz="1200">
                <a:solidFill>
                  <a:srgbClr val="10296B"/>
                </a:solidFill>
                <a:latin typeface="Arial" pitchFamily="34" charset="0"/>
              </a:rPr>
              <a:t>(EUR </a:t>
            </a:r>
            <a:r>
              <a:rPr lang="en-GB" sz="1200" err="1">
                <a:solidFill>
                  <a:srgbClr val="10296B"/>
                </a:solidFill>
                <a:latin typeface="Arial" pitchFamily="34" charset="0"/>
              </a:rPr>
              <a:t>mn</a:t>
            </a:r>
            <a:r>
              <a:rPr lang="en-GB" sz="1200">
                <a:solidFill>
                  <a:srgbClr val="10296B"/>
                </a:solidFill>
                <a:latin typeface="Arial" pitchFamily="34" charset="0"/>
              </a:rPr>
              <a:t>)</a:t>
            </a:r>
            <a:endParaRPr lang="en-GB" sz="1200" baseline="30000">
              <a:solidFill>
                <a:srgbClr val="10296B"/>
              </a:solidFill>
              <a:latin typeface="Arial" pitchFamily="34" charset="0"/>
            </a:endParaRPr>
          </a:p>
        </p:txBody>
      </p:sp>
      <p:sp>
        <p:nvSpPr>
          <p:cNvPr id="67" name="Rectangle 84">
            <a:extLst>
              <a:ext uri="{FF2B5EF4-FFF2-40B4-BE49-F238E27FC236}">
                <a16:creationId xmlns:a16="http://schemas.microsoft.com/office/drawing/2014/main" id="{3948D94E-4872-0CC2-913E-39E3EF0EACC2}"/>
              </a:ext>
            </a:extLst>
          </p:cNvPr>
          <p:cNvSpPr>
            <a:spLocks noGrp="1"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-4117576" y="4401751"/>
            <a:ext cx="3556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endParaRPr lang="en-US" sz="1000" kern="0">
              <a:sym typeface="+mn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AE7FE4-21BC-A6CE-533E-346C97C2FD34}"/>
              </a:ext>
            </a:extLst>
          </p:cNvPr>
          <p:cNvGrpSpPr/>
          <p:nvPr userDrawn="1"/>
        </p:nvGrpSpPr>
        <p:grpSpPr>
          <a:xfrm>
            <a:off x="665828" y="1711806"/>
            <a:ext cx="744409" cy="314916"/>
            <a:chOff x="665828" y="1779938"/>
            <a:chExt cx="744409" cy="31491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B201B2-F73C-8198-9985-54423050658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5828" y="1889403"/>
              <a:ext cx="744409" cy="0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96A546-439C-91A7-16F5-521729525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10237" y="1887449"/>
              <a:ext cx="0" cy="176390"/>
            </a:xfrm>
            <a:prstGeom prst="line">
              <a:avLst/>
            </a:prstGeom>
            <a:ln w="12700">
              <a:solidFill>
                <a:srgbClr val="10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3F8ADA5-9A7E-D479-A5EA-D9F61AB196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5828" y="1887449"/>
              <a:ext cx="0" cy="207405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13A62F9-EEF6-AE99-58D1-4BB4D742B082}"/>
                </a:ext>
              </a:extLst>
            </p:cNvPr>
            <p:cNvSpPr/>
            <p:nvPr userDrawn="1"/>
          </p:nvSpPr>
          <p:spPr>
            <a:xfrm>
              <a:off x="795350" y="1779938"/>
              <a:ext cx="485365" cy="21502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29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U" sz="900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+00%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74031A-8C4B-34AF-951E-D32B3DB1C4DD}"/>
              </a:ext>
            </a:extLst>
          </p:cNvPr>
          <p:cNvGrpSpPr/>
          <p:nvPr userDrawn="1"/>
        </p:nvGrpSpPr>
        <p:grpSpPr>
          <a:xfrm>
            <a:off x="2720539" y="1346044"/>
            <a:ext cx="744409" cy="348296"/>
            <a:chOff x="665828" y="1779938"/>
            <a:chExt cx="744409" cy="34829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528D36-ADF6-61E5-EF7B-DB35E881594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5828" y="1889403"/>
              <a:ext cx="744409" cy="0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41E3D3-85BE-0969-709C-8D24A519CD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10237" y="1887449"/>
              <a:ext cx="0" cy="176390"/>
            </a:xfrm>
            <a:prstGeom prst="line">
              <a:avLst/>
            </a:prstGeom>
            <a:ln w="12700">
              <a:solidFill>
                <a:srgbClr val="10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521822-75B7-57F0-5B11-110D16C107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5828" y="1887449"/>
              <a:ext cx="0" cy="240785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4E9B3BD-C06F-CC83-8F0F-C501F60695C0}"/>
                </a:ext>
              </a:extLst>
            </p:cNvPr>
            <p:cNvSpPr/>
            <p:nvPr userDrawn="1"/>
          </p:nvSpPr>
          <p:spPr>
            <a:xfrm>
              <a:off x="795350" y="1779938"/>
              <a:ext cx="485365" cy="21502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29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U" sz="900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+00%</a:t>
              </a:r>
            </a:p>
          </p:txBody>
        </p:sp>
      </p:grp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D77445DD-CD4D-1500-54DE-50EACEAD6F8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59641236"/>
              </p:ext>
            </p:extLst>
          </p:nvPr>
        </p:nvGraphicFramePr>
        <p:xfrm>
          <a:off x="180190" y="3507320"/>
          <a:ext cx="3756909" cy="1163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0" name="Téglalap 116">
            <a:extLst>
              <a:ext uri="{FF2B5EF4-FFF2-40B4-BE49-F238E27FC236}">
                <a16:creationId xmlns:a16="http://schemas.microsoft.com/office/drawing/2014/main" id="{5DDD4D12-9CEA-37D6-1C18-D9FB648426C3}"/>
              </a:ext>
            </a:extLst>
          </p:cNvPr>
          <p:cNvSpPr/>
          <p:nvPr userDrawn="1"/>
        </p:nvSpPr>
        <p:spPr bwMode="auto">
          <a:xfrm>
            <a:off x="238986" y="2824803"/>
            <a:ext cx="3612252" cy="296607"/>
          </a:xfrm>
          <a:prstGeom prst="rect">
            <a:avLst/>
          </a:prstGeom>
          <a:solidFill>
            <a:srgbClr val="B2C9E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Group EBIT</a:t>
            </a:r>
            <a:r>
              <a:rPr lang="en-GB" sz="1400" b="1">
                <a:solidFill>
                  <a:srgbClr val="10296B"/>
                </a:solidFill>
                <a:latin typeface="Arial" pitchFamily="34" charset="0"/>
              </a:rPr>
              <a:t> </a:t>
            </a:r>
            <a:r>
              <a:rPr lang="en-GB" sz="1200">
                <a:solidFill>
                  <a:srgbClr val="10296B"/>
                </a:solidFill>
                <a:latin typeface="Arial" pitchFamily="34" charset="0"/>
              </a:rPr>
              <a:t>(EUR </a:t>
            </a:r>
            <a:r>
              <a:rPr lang="en-GB" sz="1200" err="1">
                <a:solidFill>
                  <a:srgbClr val="10296B"/>
                </a:solidFill>
                <a:latin typeface="Arial" pitchFamily="34" charset="0"/>
              </a:rPr>
              <a:t>mn</a:t>
            </a:r>
            <a:r>
              <a:rPr lang="en-GB" sz="1200">
                <a:solidFill>
                  <a:srgbClr val="10296B"/>
                </a:solidFill>
                <a:latin typeface="Arial" pitchFamily="34" charset="0"/>
              </a:rPr>
              <a:t>)</a:t>
            </a:r>
            <a:endParaRPr lang="en-GB" sz="1200" baseline="30000">
              <a:solidFill>
                <a:srgbClr val="10296B"/>
              </a:solidFill>
              <a:latin typeface="Arial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B5E82D-F204-4D4B-0919-F98066A94CA6}"/>
              </a:ext>
            </a:extLst>
          </p:cNvPr>
          <p:cNvGrpSpPr/>
          <p:nvPr userDrawn="1"/>
        </p:nvGrpSpPr>
        <p:grpSpPr>
          <a:xfrm>
            <a:off x="665828" y="3551364"/>
            <a:ext cx="744409" cy="312075"/>
            <a:chOff x="665828" y="1779938"/>
            <a:chExt cx="744409" cy="31207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81DB342-6036-0E10-F832-70C2801ADD7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5828" y="1889403"/>
              <a:ext cx="744409" cy="0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3C5D4DB-F8A9-6AFD-A13D-877845C1B4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10237" y="1887449"/>
              <a:ext cx="0" cy="176390"/>
            </a:xfrm>
            <a:prstGeom prst="line">
              <a:avLst/>
            </a:prstGeom>
            <a:ln w="12700">
              <a:solidFill>
                <a:srgbClr val="10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252E96A-7043-7653-E848-ABF1B7C228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5828" y="1887449"/>
              <a:ext cx="0" cy="204564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E606BCF-D647-92CF-092D-B7F281370AD5}"/>
                </a:ext>
              </a:extLst>
            </p:cNvPr>
            <p:cNvSpPr/>
            <p:nvPr userDrawn="1"/>
          </p:nvSpPr>
          <p:spPr>
            <a:xfrm>
              <a:off x="795350" y="1779938"/>
              <a:ext cx="485365" cy="21502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29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U" sz="900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+00%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0A18326-A5F2-3CA1-8347-B6BA2E59ACF0}"/>
              </a:ext>
            </a:extLst>
          </p:cNvPr>
          <p:cNvGrpSpPr/>
          <p:nvPr userDrawn="1"/>
        </p:nvGrpSpPr>
        <p:grpSpPr>
          <a:xfrm>
            <a:off x="2720539" y="3185602"/>
            <a:ext cx="744409" cy="348296"/>
            <a:chOff x="665828" y="1779938"/>
            <a:chExt cx="744409" cy="348296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3B99E10-E46C-C0F7-78C6-9B1AB2004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5828" y="1889403"/>
              <a:ext cx="744409" cy="0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1DAE18-68D1-EB8E-2B7E-0D6E85F019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10237" y="1887449"/>
              <a:ext cx="0" cy="176390"/>
            </a:xfrm>
            <a:prstGeom prst="line">
              <a:avLst/>
            </a:prstGeom>
            <a:ln w="12700">
              <a:solidFill>
                <a:srgbClr val="10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A873C5C-A14A-7D61-BE76-A3330041C8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5828" y="1887449"/>
              <a:ext cx="0" cy="240785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B15D993-E549-6B51-A6F7-4A374E3DA0D9}"/>
                </a:ext>
              </a:extLst>
            </p:cNvPr>
            <p:cNvSpPr/>
            <p:nvPr userDrawn="1"/>
          </p:nvSpPr>
          <p:spPr>
            <a:xfrm>
              <a:off x="795350" y="1779938"/>
              <a:ext cx="485365" cy="21502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29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U" sz="900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+00%</a:t>
              </a:r>
            </a:p>
          </p:txBody>
        </p:sp>
      </p:grpSp>
      <p:graphicFrame>
        <p:nvGraphicFramePr>
          <p:cNvPr id="81" name="Chart 80">
            <a:extLst>
              <a:ext uri="{FF2B5EF4-FFF2-40B4-BE49-F238E27FC236}">
                <a16:creationId xmlns:a16="http://schemas.microsoft.com/office/drawing/2014/main" id="{D6079378-2D6E-5EFB-E065-F65E0CB5BDA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29455963"/>
              </p:ext>
            </p:extLst>
          </p:nvPr>
        </p:nvGraphicFramePr>
        <p:xfrm>
          <a:off x="4577828" y="3507320"/>
          <a:ext cx="3756909" cy="1163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2" name="Téglalap 116">
            <a:extLst>
              <a:ext uri="{FF2B5EF4-FFF2-40B4-BE49-F238E27FC236}">
                <a16:creationId xmlns:a16="http://schemas.microsoft.com/office/drawing/2014/main" id="{8D0357D9-26EC-634D-4F3A-AAE5E1B3C476}"/>
              </a:ext>
            </a:extLst>
          </p:cNvPr>
          <p:cNvSpPr/>
          <p:nvPr userDrawn="1"/>
        </p:nvSpPr>
        <p:spPr bwMode="auto">
          <a:xfrm>
            <a:off x="4066621" y="2824803"/>
            <a:ext cx="4668390" cy="296607"/>
          </a:xfrm>
          <a:prstGeom prst="rect">
            <a:avLst/>
          </a:prstGeom>
          <a:solidFill>
            <a:srgbClr val="B2C9E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Group Net </a:t>
            </a:r>
            <a:r>
              <a:rPr lang="hu-HU" sz="1400" b="1" err="1">
                <a:solidFill>
                  <a:srgbClr val="10296B"/>
                </a:solidFill>
                <a:latin typeface="Arial" pitchFamily="34" charset="0"/>
              </a:rPr>
              <a:t>Income</a:t>
            </a:r>
            <a:r>
              <a:rPr lang="en-GB" sz="1400" b="1">
                <a:solidFill>
                  <a:srgbClr val="10296B"/>
                </a:solidFill>
                <a:latin typeface="Arial" pitchFamily="34" charset="0"/>
              </a:rPr>
              <a:t> </a:t>
            </a:r>
            <a:r>
              <a:rPr lang="en-GB" sz="1200">
                <a:solidFill>
                  <a:srgbClr val="10296B"/>
                </a:solidFill>
                <a:latin typeface="Arial" pitchFamily="34" charset="0"/>
              </a:rPr>
              <a:t>(EUR </a:t>
            </a:r>
            <a:r>
              <a:rPr lang="en-GB" sz="1200" err="1">
                <a:solidFill>
                  <a:srgbClr val="10296B"/>
                </a:solidFill>
                <a:latin typeface="Arial" pitchFamily="34" charset="0"/>
              </a:rPr>
              <a:t>mn</a:t>
            </a:r>
            <a:r>
              <a:rPr lang="en-GB" sz="1200">
                <a:solidFill>
                  <a:srgbClr val="10296B"/>
                </a:solidFill>
                <a:latin typeface="Arial" pitchFamily="34" charset="0"/>
              </a:rPr>
              <a:t>)</a:t>
            </a:r>
            <a:endParaRPr lang="en-GB" sz="1200" baseline="30000">
              <a:solidFill>
                <a:srgbClr val="10296B"/>
              </a:solidFill>
              <a:latin typeface="Arial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C8C6E08-AADB-15E2-8F84-FC70A9F64C58}"/>
              </a:ext>
            </a:extLst>
          </p:cNvPr>
          <p:cNvGrpSpPr/>
          <p:nvPr userDrawn="1"/>
        </p:nvGrpSpPr>
        <p:grpSpPr>
          <a:xfrm>
            <a:off x="5063466" y="3551364"/>
            <a:ext cx="744409" cy="312075"/>
            <a:chOff x="665828" y="1779938"/>
            <a:chExt cx="744409" cy="31207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2B2B8BD-495C-4B84-14A4-B6168C58A13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5828" y="1889403"/>
              <a:ext cx="744409" cy="0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7AC1650-6362-3B14-32AA-BF4C84C3C6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10237" y="1887449"/>
              <a:ext cx="0" cy="176390"/>
            </a:xfrm>
            <a:prstGeom prst="line">
              <a:avLst/>
            </a:prstGeom>
            <a:ln w="12700">
              <a:solidFill>
                <a:srgbClr val="10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65922E-70B6-60FA-E798-9899707B3A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5828" y="1887449"/>
              <a:ext cx="0" cy="204564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E6F58DC-2243-C88F-3FB5-3EF569C0830C}"/>
                </a:ext>
              </a:extLst>
            </p:cNvPr>
            <p:cNvSpPr/>
            <p:nvPr userDrawn="1"/>
          </p:nvSpPr>
          <p:spPr>
            <a:xfrm>
              <a:off x="795350" y="1779938"/>
              <a:ext cx="485365" cy="21502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29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U" sz="900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+00%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1CDB03C-6057-C55B-98CA-CDC095C2FFB5}"/>
              </a:ext>
            </a:extLst>
          </p:cNvPr>
          <p:cNvGrpSpPr/>
          <p:nvPr userDrawn="1"/>
        </p:nvGrpSpPr>
        <p:grpSpPr>
          <a:xfrm>
            <a:off x="7118177" y="3185602"/>
            <a:ext cx="744409" cy="348296"/>
            <a:chOff x="665828" y="1779938"/>
            <a:chExt cx="744409" cy="348296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47E6D13-6234-2008-BDE1-2AE0A84AE1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5828" y="1889403"/>
              <a:ext cx="744409" cy="0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06814B1-B459-38D7-4032-DC40BF04AC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10237" y="1887449"/>
              <a:ext cx="0" cy="176390"/>
            </a:xfrm>
            <a:prstGeom prst="line">
              <a:avLst/>
            </a:prstGeom>
            <a:ln w="12700">
              <a:solidFill>
                <a:srgbClr val="10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E3F77CC-C3C2-C9DC-FFAD-1FEC093F3D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5828" y="1887449"/>
              <a:ext cx="0" cy="240785"/>
            </a:xfrm>
            <a:prstGeom prst="line">
              <a:avLst/>
            </a:prstGeom>
            <a:ln w="12700">
              <a:solidFill>
                <a:srgbClr val="102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F0336A0-62C3-BC67-DE4A-2522A2912FC8}"/>
                </a:ext>
              </a:extLst>
            </p:cNvPr>
            <p:cNvSpPr/>
            <p:nvPr userDrawn="1"/>
          </p:nvSpPr>
          <p:spPr>
            <a:xfrm>
              <a:off x="795350" y="1779938"/>
              <a:ext cx="485365" cy="21502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29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U" sz="900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+00%</a:t>
              </a:r>
            </a:p>
          </p:txBody>
        </p:sp>
      </p:grpSp>
      <p:sp>
        <p:nvSpPr>
          <p:cNvPr id="93" name="Téglalap 129">
            <a:extLst>
              <a:ext uri="{FF2B5EF4-FFF2-40B4-BE49-F238E27FC236}">
                <a16:creationId xmlns:a16="http://schemas.microsoft.com/office/drawing/2014/main" id="{C5DD6126-072B-CC22-12D6-DA363EF3CA98}"/>
              </a:ext>
            </a:extLst>
          </p:cNvPr>
          <p:cNvSpPr/>
          <p:nvPr userDrawn="1"/>
        </p:nvSpPr>
        <p:spPr>
          <a:xfrm>
            <a:off x="4066620" y="965911"/>
            <a:ext cx="4668389" cy="1769816"/>
          </a:xfrm>
          <a:prstGeom prst="rect">
            <a:avLst/>
          </a:prstGeom>
          <a:solidFill>
            <a:srgbClr val="B2C9E3"/>
          </a:solidFill>
        </p:spPr>
        <p:txBody>
          <a:bodyPr wrap="square" tIns="108000" bIns="108000">
            <a:noAutofit/>
          </a:bodyPr>
          <a:lstStyle/>
          <a:p>
            <a:pPr lvl="0"/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Kenyérszöveg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Lorem ipsum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magna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err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GB"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30753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övid cím + szöveg + fotó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365E17E8-176E-B0C2-2717-8404E5321A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5493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hu-HU"/>
              <a:t>Group </a:t>
            </a:r>
            <a:r>
              <a:rPr lang="en-GB"/>
              <a:t>Balance Sheet and Cash Flow</a:t>
            </a:r>
            <a:endParaRPr lang="en-HU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349ACAF5-4B92-A0E5-9C2A-DDC27EEB88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9880" y="4767223"/>
            <a:ext cx="3698114" cy="1892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00" b="1" spc="100" baseline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PREZENTÁCIÓ CÍM - DIA CÍM</a:t>
            </a:r>
            <a:endParaRPr lang="en-HU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6AC9B3-F7EA-1A58-6D32-49C59180BD3F}"/>
              </a:ext>
            </a:extLst>
          </p:cNvPr>
          <p:cNvGrpSpPr/>
          <p:nvPr userDrawn="1"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C0BFFD-EE37-99F9-5CCC-81C0AD664633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7801AB4-A5B2-DB86-983D-DE3989455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30B0D720-C038-D31B-D81C-8338292E4CB9}"/>
              </a:ext>
            </a:extLst>
          </p:cNvPr>
          <p:cNvSpPr txBox="1">
            <a:spLocks/>
          </p:cNvSpPr>
          <p:nvPr userDrawn="1"/>
        </p:nvSpPr>
        <p:spPr>
          <a:xfrm>
            <a:off x="6788818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églalap 116">
            <a:extLst>
              <a:ext uri="{FF2B5EF4-FFF2-40B4-BE49-F238E27FC236}">
                <a16:creationId xmlns:a16="http://schemas.microsoft.com/office/drawing/2014/main" id="{EF726A6C-9AA7-B093-1398-A683AF74A5F1}"/>
              </a:ext>
            </a:extLst>
          </p:cNvPr>
          <p:cNvSpPr/>
          <p:nvPr userDrawn="1"/>
        </p:nvSpPr>
        <p:spPr bwMode="auto">
          <a:xfrm>
            <a:off x="238986" y="985245"/>
            <a:ext cx="8666028" cy="266579"/>
          </a:xfrm>
          <a:prstGeom prst="rect">
            <a:avLst/>
          </a:prstGeom>
          <a:solidFill>
            <a:srgbClr val="B2C9E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S</a:t>
            </a:r>
            <a:r>
              <a:rPr lang="en-GB" sz="1400" b="1">
                <a:solidFill>
                  <a:srgbClr val="10296B"/>
                </a:solidFill>
                <a:latin typeface="Arial" pitchFamily="34" charset="0"/>
              </a:rPr>
              <a:t>elected balance sheet items </a:t>
            </a:r>
            <a:r>
              <a:rPr lang="en-GB" sz="1200">
                <a:solidFill>
                  <a:srgbClr val="10296B"/>
                </a:solidFill>
                <a:latin typeface="Arial" pitchFamily="34" charset="0"/>
              </a:rPr>
              <a:t>(</a:t>
            </a:r>
            <a:r>
              <a:rPr lang="hu-HU" sz="1200" err="1">
                <a:solidFill>
                  <a:srgbClr val="10296B"/>
                </a:solidFill>
                <a:latin typeface="Arial" pitchFamily="34" charset="0"/>
              </a:rPr>
              <a:t>unaudited</a:t>
            </a:r>
            <a:r>
              <a:rPr lang="hu-HU" sz="1200">
                <a:solidFill>
                  <a:srgbClr val="10296B"/>
                </a:solidFill>
                <a:latin typeface="Arial" pitchFamily="34" charset="0"/>
              </a:rPr>
              <a:t> IFRS, </a:t>
            </a:r>
            <a:r>
              <a:rPr lang="en-GB" sz="1200">
                <a:solidFill>
                  <a:srgbClr val="10296B"/>
                </a:solidFill>
                <a:latin typeface="Arial" pitchFamily="34" charset="0"/>
              </a:rPr>
              <a:t>EUR</a:t>
            </a:r>
            <a:r>
              <a:rPr lang="hu-HU" sz="1200">
                <a:solidFill>
                  <a:srgbClr val="10296B"/>
                </a:solidFill>
                <a:latin typeface="Arial" pitchFamily="34" charset="0"/>
              </a:rPr>
              <a:t> </a:t>
            </a:r>
            <a:r>
              <a:rPr lang="hu-HU" sz="1200" err="1">
                <a:solidFill>
                  <a:srgbClr val="10296B"/>
                </a:solidFill>
                <a:latin typeface="Arial" pitchFamily="34" charset="0"/>
              </a:rPr>
              <a:t>mn</a:t>
            </a:r>
            <a:r>
              <a:rPr lang="en-GB" sz="1200">
                <a:solidFill>
                  <a:srgbClr val="10296B"/>
                </a:solidFill>
                <a:latin typeface="Arial" pitchFamily="34" charset="0"/>
              </a:rPr>
              <a:t>)</a:t>
            </a:r>
          </a:p>
        </p:txBody>
      </p:sp>
      <p:sp>
        <p:nvSpPr>
          <p:cNvPr id="12" name="Téglalap 116">
            <a:extLst>
              <a:ext uri="{FF2B5EF4-FFF2-40B4-BE49-F238E27FC236}">
                <a16:creationId xmlns:a16="http://schemas.microsoft.com/office/drawing/2014/main" id="{05C9AAE8-8176-F82D-9A43-4A7371036849}"/>
              </a:ext>
            </a:extLst>
          </p:cNvPr>
          <p:cNvSpPr/>
          <p:nvPr userDrawn="1"/>
        </p:nvSpPr>
        <p:spPr bwMode="auto">
          <a:xfrm>
            <a:off x="238986" y="2802094"/>
            <a:ext cx="8666028" cy="266579"/>
          </a:xfrm>
          <a:prstGeom prst="rect">
            <a:avLst/>
          </a:prstGeom>
          <a:solidFill>
            <a:srgbClr val="B2C9E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S</a:t>
            </a:r>
            <a:r>
              <a:rPr lang="en-GB" sz="1400" b="1">
                <a:solidFill>
                  <a:srgbClr val="10296B"/>
                </a:solidFill>
                <a:latin typeface="Arial" pitchFamily="34" charset="0"/>
              </a:rPr>
              <a:t>elected cash flow items </a:t>
            </a:r>
            <a:r>
              <a:rPr lang="en-GB" sz="1200">
                <a:solidFill>
                  <a:srgbClr val="10296B"/>
                </a:solidFill>
                <a:latin typeface="Arial" pitchFamily="34" charset="0"/>
              </a:rPr>
              <a:t>(unaudited IFRS, EUR </a:t>
            </a:r>
            <a:r>
              <a:rPr lang="en-GB" sz="1200" err="1">
                <a:solidFill>
                  <a:srgbClr val="10296B"/>
                </a:solidFill>
                <a:latin typeface="Arial" pitchFamily="34" charset="0"/>
              </a:rPr>
              <a:t>mn</a:t>
            </a:r>
            <a:r>
              <a:rPr lang="en-GB" sz="1200">
                <a:solidFill>
                  <a:srgbClr val="10296B"/>
                </a:solidFill>
                <a:latin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3835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övid cím + szöveg + fotó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365E17E8-176E-B0C2-2717-8404E5321A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5493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hu-HU" err="1"/>
              <a:t>Updated</a:t>
            </a:r>
            <a:r>
              <a:rPr lang="hu-HU"/>
              <a:t> </a:t>
            </a:r>
            <a:r>
              <a:rPr lang="hu-HU" err="1"/>
              <a:t>guidence</a:t>
            </a:r>
            <a:r>
              <a:rPr lang="hu-HU"/>
              <a:t> </a:t>
            </a:r>
            <a:r>
              <a:rPr lang="hu-HU" err="1"/>
              <a:t>for</a:t>
            </a:r>
            <a:r>
              <a:rPr lang="hu-HU"/>
              <a:t> 2023</a:t>
            </a:r>
            <a:endParaRPr lang="en-HU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349ACAF5-4B92-A0E5-9C2A-DDC27EEB88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9880" y="4767223"/>
            <a:ext cx="3698114" cy="1892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00" b="1" spc="100" baseline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PREZENTÁCIÓ CÍM - DIA CÍM</a:t>
            </a:r>
            <a:endParaRPr lang="en-HU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6AC9B3-F7EA-1A58-6D32-49C59180BD3F}"/>
              </a:ext>
            </a:extLst>
          </p:cNvPr>
          <p:cNvGrpSpPr/>
          <p:nvPr userDrawn="1"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C0BFFD-EE37-99F9-5CCC-81C0AD664633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7801AB4-A5B2-DB86-983D-DE3989455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30B0D720-C038-D31B-D81C-8338292E4CB9}"/>
              </a:ext>
            </a:extLst>
          </p:cNvPr>
          <p:cNvSpPr txBox="1">
            <a:spLocks/>
          </p:cNvSpPr>
          <p:nvPr userDrawn="1"/>
        </p:nvSpPr>
        <p:spPr>
          <a:xfrm>
            <a:off x="6788818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églalap 116">
            <a:extLst>
              <a:ext uri="{FF2B5EF4-FFF2-40B4-BE49-F238E27FC236}">
                <a16:creationId xmlns:a16="http://schemas.microsoft.com/office/drawing/2014/main" id="{EF726A6C-9AA7-B093-1398-A683AF74A5F1}"/>
              </a:ext>
            </a:extLst>
          </p:cNvPr>
          <p:cNvSpPr/>
          <p:nvPr userDrawn="1"/>
        </p:nvSpPr>
        <p:spPr bwMode="auto">
          <a:xfrm>
            <a:off x="238986" y="985245"/>
            <a:ext cx="8666028" cy="266579"/>
          </a:xfrm>
          <a:prstGeom prst="rect">
            <a:avLst/>
          </a:prstGeom>
          <a:solidFill>
            <a:srgbClr val="B2C9E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u-HU" sz="1400" b="1" err="1">
                <a:solidFill>
                  <a:srgbClr val="10296B"/>
                </a:solidFill>
                <a:latin typeface="Arial" pitchFamily="34" charset="0"/>
              </a:rPr>
              <a:t>Annual</a:t>
            </a: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 trend of </a:t>
            </a:r>
            <a:r>
              <a:rPr lang="hu-HU" sz="1400" b="1" err="1">
                <a:solidFill>
                  <a:srgbClr val="10296B"/>
                </a:solidFill>
                <a:latin typeface="Arial" pitchFamily="34" charset="0"/>
              </a:rPr>
              <a:t>consolidated</a:t>
            </a: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 EBIT (EUR </a:t>
            </a:r>
            <a:r>
              <a:rPr lang="hu-HU" sz="1400" b="1" err="1">
                <a:solidFill>
                  <a:srgbClr val="10296B"/>
                </a:solidFill>
                <a:latin typeface="Arial" pitchFamily="34" charset="0"/>
              </a:rPr>
              <a:t>mn</a:t>
            </a:r>
            <a:r>
              <a:rPr lang="hu-HU" sz="1400" b="1">
                <a:solidFill>
                  <a:srgbClr val="10296B"/>
                </a:solidFill>
                <a:latin typeface="Arial" pitchFamily="34" charset="0"/>
              </a:rPr>
              <a:t>)</a:t>
            </a:r>
            <a:endParaRPr lang="en-GB" sz="1400" baseline="30000">
              <a:solidFill>
                <a:srgbClr val="10296B"/>
              </a:solidFill>
              <a:latin typeface="Arial" pitchFamily="34" charset="0"/>
            </a:endParaRPr>
          </a:p>
        </p:txBody>
      </p:sp>
      <p:cxnSp>
        <p:nvCxnSpPr>
          <p:cNvPr id="15" name="Egyenes összekötő 71">
            <a:extLst>
              <a:ext uri="{FF2B5EF4-FFF2-40B4-BE49-F238E27FC236}">
                <a16:creationId xmlns:a16="http://schemas.microsoft.com/office/drawing/2014/main" id="{E4F7076A-A50E-7288-B705-9803AC58803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 bwMode="auto">
          <a:xfrm>
            <a:off x="4833018" y="1721724"/>
            <a:ext cx="412750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gyenes összekötő 26">
            <a:extLst>
              <a:ext uri="{FF2B5EF4-FFF2-40B4-BE49-F238E27FC236}">
                <a16:creationId xmlns:a16="http://schemas.microsoft.com/office/drawing/2014/main" id="{1BB3A096-B09D-2309-2958-0A7741F649BE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 bwMode="auto">
          <a:xfrm>
            <a:off x="1108743" y="1850311"/>
            <a:ext cx="412750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gyenes összekötő 27">
            <a:extLst>
              <a:ext uri="{FF2B5EF4-FFF2-40B4-BE49-F238E27FC236}">
                <a16:creationId xmlns:a16="http://schemas.microsoft.com/office/drawing/2014/main" id="{74856913-5576-32A6-8D8B-909869A2B8E3}"/>
              </a:ext>
            </a:extLst>
          </p:cNvPr>
          <p:cNvCxnSpPr/>
          <p:nvPr userDrawn="1">
            <p:custDataLst>
              <p:tags r:id="rId3"/>
            </p:custDataLst>
          </p:nvPr>
        </p:nvCxnSpPr>
        <p:spPr bwMode="auto">
          <a:xfrm>
            <a:off x="2040605" y="1980486"/>
            <a:ext cx="412750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gyenes összekötő 53">
            <a:extLst>
              <a:ext uri="{FF2B5EF4-FFF2-40B4-BE49-F238E27FC236}">
                <a16:creationId xmlns:a16="http://schemas.microsoft.com/office/drawing/2014/main" id="{26B8C258-BCD0-967C-D32E-F22C9E71FBCF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 bwMode="auto">
          <a:xfrm>
            <a:off x="2970880" y="1980486"/>
            <a:ext cx="412750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gyenes összekötő 61">
            <a:extLst>
              <a:ext uri="{FF2B5EF4-FFF2-40B4-BE49-F238E27FC236}">
                <a16:creationId xmlns:a16="http://schemas.microsoft.com/office/drawing/2014/main" id="{E12CCAEE-5610-5778-E353-376160BC8A17}"/>
              </a:ext>
            </a:extLst>
          </p:cNvPr>
          <p:cNvCxnSpPr/>
          <p:nvPr userDrawn="1">
            <p:custDataLst>
              <p:tags r:id="rId5"/>
            </p:custDataLst>
          </p:nvPr>
        </p:nvCxnSpPr>
        <p:spPr bwMode="auto">
          <a:xfrm>
            <a:off x="3902743" y="1932861"/>
            <a:ext cx="412750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gyenes összekötő 106">
            <a:extLst>
              <a:ext uri="{FF2B5EF4-FFF2-40B4-BE49-F238E27FC236}">
                <a16:creationId xmlns:a16="http://schemas.microsoft.com/office/drawing/2014/main" id="{45EDC231-15A1-9E98-4DAE-8932737ECD80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 bwMode="auto">
          <a:xfrm>
            <a:off x="5764880" y="1504236"/>
            <a:ext cx="412750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Egyenes összekötő 113">
            <a:extLst>
              <a:ext uri="{FF2B5EF4-FFF2-40B4-BE49-F238E27FC236}">
                <a16:creationId xmlns:a16="http://schemas.microsoft.com/office/drawing/2014/main" id="{4A70A278-52C1-8F9E-1BD2-91A37B2E5576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 bwMode="auto">
          <a:xfrm>
            <a:off x="6695155" y="1504236"/>
            <a:ext cx="412750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gyenes összekötő 120">
            <a:extLst>
              <a:ext uri="{FF2B5EF4-FFF2-40B4-BE49-F238E27FC236}">
                <a16:creationId xmlns:a16="http://schemas.microsoft.com/office/drawing/2014/main" id="{2FB355A6-86F3-CCA7-C5FE-08E4A4E8DF4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 bwMode="auto">
          <a:xfrm>
            <a:off x="7627018" y="1334374"/>
            <a:ext cx="412750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Chart 3">
            <a:extLst>
              <a:ext uri="{FF2B5EF4-FFF2-40B4-BE49-F238E27FC236}">
                <a16:creationId xmlns:a16="http://schemas.microsoft.com/office/drawing/2014/main" id="{B837E277-3054-19CD-DD58-4875468607F1}"/>
              </a:ext>
            </a:extLst>
          </p:cNvPr>
          <p:cNvGraphicFramePr/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933692493"/>
              </p:ext>
            </p:extLst>
          </p:nvPr>
        </p:nvGraphicFramePr>
        <p:xfrm>
          <a:off x="302293" y="1251824"/>
          <a:ext cx="8543925" cy="2290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cxnSp>
        <p:nvCxnSpPr>
          <p:cNvPr id="25" name="Egyenes összekötő 118">
            <a:extLst>
              <a:ext uri="{FF2B5EF4-FFF2-40B4-BE49-F238E27FC236}">
                <a16:creationId xmlns:a16="http://schemas.microsoft.com/office/drawing/2014/main" id="{DBC5EF50-F092-3AF9-B18A-9E8010BB58F1}"/>
              </a:ext>
            </a:extLst>
          </p:cNvPr>
          <p:cNvCxnSpPr>
            <a:cxnSpLocks/>
          </p:cNvCxnSpPr>
          <p:nvPr userDrawn="1">
            <p:custDataLst>
              <p:tags r:id="rId10"/>
            </p:custDataLst>
          </p:nvPr>
        </p:nvCxnSpPr>
        <p:spPr bwMode="gray">
          <a:xfrm flipV="1">
            <a:off x="1780255" y="1915399"/>
            <a:ext cx="0" cy="90488"/>
          </a:xfrm>
          <a:prstGeom prst="line">
            <a:avLst/>
          </a:prstGeom>
          <a:ln w="6350" cap="flat" cmpd="sng" algn="ctr">
            <a:solidFill>
              <a:srgbClr val="5356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84">
            <a:extLst>
              <a:ext uri="{FF2B5EF4-FFF2-40B4-BE49-F238E27FC236}">
                <a16:creationId xmlns:a16="http://schemas.microsoft.com/office/drawing/2014/main" id="{E2275B6E-3B05-8215-CBAA-7062868EE274}"/>
              </a:ext>
            </a:extLst>
          </p:cNvPr>
          <p:cNvSpPr>
            <a:spLocks noGrp="1" noChangeArrowheads="1"/>
          </p:cNvSpPr>
          <p:nvPr userDrawn="1">
            <p:custDataLst>
              <p:tags r:id="rId11"/>
            </p:custDataLst>
          </p:nvPr>
        </p:nvSpPr>
        <p:spPr bwMode="auto">
          <a:xfrm>
            <a:off x="5221955" y="3502899"/>
            <a:ext cx="5667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83148A67-30D4-4B32-BF5C-69792EC655E1}" type="datetime'''''''''''''''''In''''''''su''''r''''''''an''''''''''''''ce'''">
              <a:rPr lang="hu-HU" altLang="en-US" sz="900" kern="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Insurance</a:t>
            </a:fld>
            <a:endParaRPr lang="hu-HU" sz="900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84">
            <a:extLst>
              <a:ext uri="{FF2B5EF4-FFF2-40B4-BE49-F238E27FC236}">
                <a16:creationId xmlns:a16="http://schemas.microsoft.com/office/drawing/2014/main" id="{733A786B-516E-2B42-77BF-154540E1F0F7}"/>
              </a:ext>
            </a:extLst>
          </p:cNvPr>
          <p:cNvSpPr>
            <a:spLocks noGrp="1"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703930" y="3502899"/>
            <a:ext cx="292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22CFF9E8-71C4-4BBE-BEFA-78E2287F1003}" type="datetime'''''2''''''''''''''''''''''''0''''''2''''''''''''''2'''''''">
              <a:rPr lang="hu-HU" altLang="en-US" sz="900" kern="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2022</a:t>
            </a:fld>
            <a:endParaRPr lang="hu-HU" sz="900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84">
            <a:extLst>
              <a:ext uri="{FF2B5EF4-FFF2-40B4-BE49-F238E27FC236}">
                <a16:creationId xmlns:a16="http://schemas.microsoft.com/office/drawing/2014/main" id="{918D43A7-DFCF-C698-ED1C-C43780685751}"/>
              </a:ext>
            </a:extLst>
          </p:cNvPr>
          <p:cNvSpPr>
            <a:spLocks noGrp="1" noChangeArrowheads="1"/>
          </p:cNvSpPr>
          <p:nvPr userDrawn="1">
            <p:custDataLst>
              <p:tags r:id="rId13"/>
            </p:custDataLst>
          </p:nvPr>
        </p:nvSpPr>
        <p:spPr bwMode="auto">
          <a:xfrm>
            <a:off x="3520155" y="3502899"/>
            <a:ext cx="2444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30F1ABE5-830E-4BEF-80D7-D12B0956E3D5}" type="datetime'''''''''''I''''''''''T''''''''''''''''''S'''''''''' '">
              <a:rPr lang="hu-HU" altLang="en-US" sz="900" kern="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ITS </a:t>
            </a:fld>
            <a:endParaRPr lang="hu-HU" sz="900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84">
            <a:extLst>
              <a:ext uri="{FF2B5EF4-FFF2-40B4-BE49-F238E27FC236}">
                <a16:creationId xmlns:a16="http://schemas.microsoft.com/office/drawing/2014/main" id="{D4279DE4-B698-B5AD-23E8-99EC71F8626B}"/>
              </a:ext>
            </a:extLst>
          </p:cNvPr>
          <p:cNvSpPr>
            <a:spLocks noGrp="1" noChangeArrowheads="1"/>
          </p:cNvSpPr>
          <p:nvPr userDrawn="1">
            <p:custDataLst>
              <p:tags r:id="rId14"/>
            </p:custDataLst>
          </p:nvPr>
        </p:nvSpPr>
        <p:spPr bwMode="gray">
          <a:xfrm>
            <a:off x="1654843" y="2005886"/>
            <a:ext cx="2524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0C3E"/>
                </a:solidFill>
              </a14:hiddenFill>
            </a:ext>
          </a:extLst>
        </p:spPr>
        <p:txBody>
          <a:bodyPr vert="horz" wrap="none" lIns="17463" tIns="0" rIns="17463" bIns="0" numCol="1" spc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7426226F-8A87-402C-8334-829D579DE907}" type="datetime'''-''''2''''''.''''''7'''''''''''''''''''''''''''''">
              <a:rPr lang="hu-HU" altLang="en-US" sz="900" kern="0" smtClean="0">
                <a:solidFill>
                  <a:srgbClr val="10296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-2.7</a:t>
            </a:fld>
            <a:endParaRPr lang="hu-HU" sz="900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84">
            <a:extLst>
              <a:ext uri="{FF2B5EF4-FFF2-40B4-BE49-F238E27FC236}">
                <a16:creationId xmlns:a16="http://schemas.microsoft.com/office/drawing/2014/main" id="{F43A05E3-1EDD-E668-8A8D-C9EE41FD262A}"/>
              </a:ext>
            </a:extLst>
          </p:cNvPr>
          <p:cNvSpPr>
            <a:spLocks noGrp="1" noChangeArrowheads="1"/>
          </p:cNvSpPr>
          <p:nvPr userDrawn="1">
            <p:custDataLst>
              <p:tags r:id="rId15"/>
            </p:custDataLst>
          </p:nvPr>
        </p:nvSpPr>
        <p:spPr bwMode="auto">
          <a:xfrm>
            <a:off x="1431005" y="3502899"/>
            <a:ext cx="69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651E2456-5DFB-4E13-98F7-7654A17CC7C0}" type="datetime'''''''O''ne''''-''o''''f''''f ga''in'' i''n'' 2''''02''''2'">
              <a:rPr lang="hu-HU" altLang="en-US" sz="900" kern="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One-off gain in 2022</a:t>
            </a:fld>
            <a:endParaRPr lang="hu-HU" sz="900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84">
            <a:extLst>
              <a:ext uri="{FF2B5EF4-FFF2-40B4-BE49-F238E27FC236}">
                <a16:creationId xmlns:a16="http://schemas.microsoft.com/office/drawing/2014/main" id="{4BACA6FB-3CEB-7C0E-7657-E19801D4F8A9}"/>
              </a:ext>
            </a:extLst>
          </p:cNvPr>
          <p:cNvSpPr>
            <a:spLocks noGrp="1" noChangeArrowheads="1"/>
          </p:cNvSpPr>
          <p:nvPr userDrawn="1">
            <p:custDataLst>
              <p:tags r:id="rId16"/>
            </p:custDataLst>
          </p:nvPr>
        </p:nvSpPr>
        <p:spPr bwMode="auto">
          <a:xfrm>
            <a:off x="2369218" y="3502899"/>
            <a:ext cx="687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51850F22-BF21-4356-8A25-A4495F92F728}" type="datetime'2''''022 nor''''m''a''''''''''''''''l''''''''is''''ed'''''''''">
              <a:rPr lang="hu-HU" altLang="en-US" sz="900" b="1" kern="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2022 normalised</a:t>
            </a:fld>
            <a:endParaRPr lang="hu-HU" sz="900" b="1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84">
            <a:extLst>
              <a:ext uri="{FF2B5EF4-FFF2-40B4-BE49-F238E27FC236}">
                <a16:creationId xmlns:a16="http://schemas.microsoft.com/office/drawing/2014/main" id="{001FDF99-AD91-E66C-BB84-EC5AF061C2C1}"/>
              </a:ext>
            </a:extLst>
          </p:cNvPr>
          <p:cNvSpPr>
            <a:spLocks noGrp="1" noChangeArrowheads="1"/>
          </p:cNvSpPr>
          <p:nvPr userDrawn="1">
            <p:custDataLst>
              <p:tags r:id="rId17"/>
            </p:custDataLst>
          </p:nvPr>
        </p:nvSpPr>
        <p:spPr bwMode="auto">
          <a:xfrm>
            <a:off x="4440905" y="3502899"/>
            <a:ext cx="2667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00B73ABF-E3BC-43DD-95A8-025E46C4F914}" type="datetime'''''''''''''''R''''''''''''''''''CL'''''''''''''''''''''">
              <a:rPr lang="hu-HU" altLang="en-US" sz="900" kern="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RCL</a:t>
            </a:fld>
            <a:endParaRPr lang="hu-HU" sz="900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84">
            <a:extLst>
              <a:ext uri="{FF2B5EF4-FFF2-40B4-BE49-F238E27FC236}">
                <a16:creationId xmlns:a16="http://schemas.microsoft.com/office/drawing/2014/main" id="{85A8F8D9-4C61-0577-CA17-408159987983}"/>
              </a:ext>
            </a:extLst>
          </p:cNvPr>
          <p:cNvSpPr>
            <a:spLocks noGrp="1" noChangeArrowheads="1"/>
          </p:cNvSpPr>
          <p:nvPr userDrawn="1">
            <p:custDataLst>
              <p:tags r:id="rId18"/>
            </p:custDataLst>
          </p:nvPr>
        </p:nvSpPr>
        <p:spPr bwMode="auto">
          <a:xfrm>
            <a:off x="6096668" y="3502899"/>
            <a:ext cx="6810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82E8FC80-400C-408F-9BE7-D2EE15E2AD8D}" type="datetime'''''20''2''''''3'' nor''''''mal''''''i''''''''''''ze''''d'''">
              <a:rPr lang="hu-HU" altLang="en-US" sz="900" b="1" kern="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2023 normalized</a:t>
            </a:fld>
            <a:endParaRPr lang="hu-HU" sz="900" b="1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84">
            <a:extLst>
              <a:ext uri="{FF2B5EF4-FFF2-40B4-BE49-F238E27FC236}">
                <a16:creationId xmlns:a16="http://schemas.microsoft.com/office/drawing/2014/main" id="{718D0613-C3F9-A51A-B254-0DD7158371BC}"/>
              </a:ext>
            </a:extLst>
          </p:cNvPr>
          <p:cNvSpPr>
            <a:spLocks noGrp="1" noChangeArrowheads="1"/>
          </p:cNvSpPr>
          <p:nvPr userDrawn="1">
            <p:custDataLst>
              <p:tags r:id="rId19"/>
            </p:custDataLst>
          </p:nvPr>
        </p:nvSpPr>
        <p:spPr bwMode="auto">
          <a:xfrm>
            <a:off x="7017418" y="3502899"/>
            <a:ext cx="69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C68B742A-BB6C-4AB6-9D32-B80CCAA1B093}" type="datetime'O''''''''ne''-off'' g''ai''''''n'' i''''n'''''''' ''20''2''3'">
              <a:rPr lang="hu-HU" altLang="en-US" sz="900" kern="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One-off gain in 2023</a:t>
            </a:fld>
            <a:endParaRPr lang="hu-HU" sz="900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84">
            <a:extLst>
              <a:ext uri="{FF2B5EF4-FFF2-40B4-BE49-F238E27FC236}">
                <a16:creationId xmlns:a16="http://schemas.microsoft.com/office/drawing/2014/main" id="{3B5AA888-9AB8-3603-6F55-D60BE1B77A91}"/>
              </a:ext>
            </a:extLst>
          </p:cNvPr>
          <p:cNvSpPr>
            <a:spLocks noGrp="1" noChangeArrowheads="1"/>
          </p:cNvSpPr>
          <p:nvPr userDrawn="1">
            <p:custDataLst>
              <p:tags r:id="rId20"/>
            </p:custDataLst>
          </p:nvPr>
        </p:nvSpPr>
        <p:spPr bwMode="auto">
          <a:xfrm>
            <a:off x="8152480" y="3502899"/>
            <a:ext cx="292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8C0ECB83-CBEF-4B57-883A-424B07C5F3CB}" type="datetime'''''''''''''2''''0''2''''''''''''3'''''''''''''''''''''''''">
              <a:rPr lang="hu-HU" altLang="en-US" sz="900" kern="0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2023</a:t>
            </a:fld>
            <a:endParaRPr lang="hu-HU" sz="900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84">
            <a:extLst>
              <a:ext uri="{FF2B5EF4-FFF2-40B4-BE49-F238E27FC236}">
                <a16:creationId xmlns:a16="http://schemas.microsoft.com/office/drawing/2014/main" id="{59DAC47F-6017-5870-79CD-13E20985F4EF}"/>
              </a:ext>
            </a:extLst>
          </p:cNvPr>
          <p:cNvSpPr>
            <a:spLocks noGrp="1" noChangeArrowheads="1"/>
          </p:cNvSpPr>
          <p:nvPr userDrawn="1">
            <p:custDataLst>
              <p:tags r:id="rId21"/>
            </p:custDataLst>
          </p:nvPr>
        </p:nvSpPr>
        <p:spPr bwMode="gray">
          <a:xfrm>
            <a:off x="710280" y="1672511"/>
            <a:ext cx="2794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17463" tIns="0" rIns="17463" bIns="0" numCol="1" spcCol="0" anchor="b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4724164D-D255-4D18-AED8-5A3F64BD970D}" type="datetime'3''''''''''''3''''''''''.''''''''''''''''''''''3'">
              <a:rPr lang="hu-HU" altLang="en-US" sz="900" kern="0" smtClean="0">
                <a:solidFill>
                  <a:srgbClr val="10296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33.3</a:t>
            </a:fld>
            <a:endParaRPr lang="hu-HU" sz="900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84">
            <a:extLst>
              <a:ext uri="{FF2B5EF4-FFF2-40B4-BE49-F238E27FC236}">
                <a16:creationId xmlns:a16="http://schemas.microsoft.com/office/drawing/2014/main" id="{813522A7-54E9-1A0C-236C-93A2F9F41204}"/>
              </a:ext>
            </a:extLst>
          </p:cNvPr>
          <p:cNvSpPr>
            <a:spLocks noGrp="1" noChangeArrowheads="1"/>
          </p:cNvSpPr>
          <p:nvPr userDrawn="1">
            <p:custDataLst>
              <p:tags r:id="rId22"/>
            </p:custDataLst>
          </p:nvPr>
        </p:nvSpPr>
        <p:spPr bwMode="gray">
          <a:xfrm>
            <a:off x="2572418" y="1802686"/>
            <a:ext cx="2794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17463" tIns="0" rIns="17463" bIns="0" numCol="1" spcCol="0" anchor="b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fld id="{B27C4527-AD76-4F48-B245-803D1FD628D8}" type="datetime'''''''''''3''''''''''''''''''''''''0''''''''''.6'''''">
              <a:rPr lang="hu-HU" altLang="en-US" sz="900" b="1" kern="0" smtClean="0">
                <a:solidFill>
                  <a:srgbClr val="10296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marL="0" indent="0" algn="ctr">
                <a:spcBef>
                  <a:spcPct val="0"/>
                </a:spcBef>
                <a:buNone/>
              </a:pPr>
              <a:t>30.6</a:t>
            </a:fld>
            <a:endParaRPr lang="hu-HU" sz="900" b="1" kern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84">
            <a:extLst>
              <a:ext uri="{FF2B5EF4-FFF2-40B4-BE49-F238E27FC236}">
                <a16:creationId xmlns:a16="http://schemas.microsoft.com/office/drawing/2014/main" id="{80E5AB90-19ED-37B8-C8AB-303163B77B02}"/>
              </a:ext>
            </a:extLst>
          </p:cNvPr>
          <p:cNvSpPr>
            <a:spLocks noGrp="1" noChangeArrowheads="1"/>
          </p:cNvSpPr>
          <p:nvPr userDrawn="1">
            <p:custDataLst>
              <p:tags r:id="rId23"/>
            </p:custDataLst>
          </p:nvPr>
        </p:nvSpPr>
        <p:spPr bwMode="gray">
          <a:xfrm>
            <a:off x="6223667" y="1326436"/>
            <a:ext cx="4270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17463" tIns="0" rIns="17463" bIns="0" numCol="1" spcCol="0" anchor="b" anchorCtr="0" compatLnSpc="1">
            <a:prstTxWarp prst="textNoShape">
              <a:avLst/>
            </a:prstTxWarp>
            <a:noAutofit/>
          </a:bodyPr>
          <a:lstStyle>
            <a:lvl1pPr marL="171450" indent="-171450" algn="l" defTabSz="1838325" rtl="0" eaLnBrk="1" fontAlgn="base" hangingPunct="1">
              <a:spcBef>
                <a:spcPct val="7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5pPr>
            <a:lvl6pPr marL="10287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6pPr>
            <a:lvl7pPr marL="12001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Arial"/>
              <a:buChar char="–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8pPr>
            <a:lvl9pPr marL="1543050" indent="-171450" algn="l" defTabSz="1838325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97999B"/>
              </a:buClr>
              <a:buSzPct val="100000"/>
              <a:buFont typeface="Symbol"/>
              <a:buChar char="·"/>
              <a:defRPr sz="1400" b="0">
                <a:solidFill>
                  <a:srgbClr val="53565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hu-HU" sz="900" b="1" ker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37 - 40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7B32DA-943D-BCEC-DB4B-B7C468AE7C1B}"/>
              </a:ext>
            </a:extLst>
          </p:cNvPr>
          <p:cNvSpPr txBox="1"/>
          <p:nvPr userDrawn="1"/>
        </p:nvSpPr>
        <p:spPr>
          <a:xfrm>
            <a:off x="297782" y="3919621"/>
            <a:ext cx="837288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Annual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normalised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EBIT –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without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one-off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effects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both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2022 and 2023 –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expected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growth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minimum EUR 7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million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One-off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gain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2022: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Investment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subsidy</a:t>
            </a:r>
            <a:endParaRPr lang="hu-HU" sz="1100" b="0" kern="1200">
              <a:solidFill>
                <a:srgbClr val="10296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One-off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gain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2023: Out-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off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court</a:t>
            </a:r>
            <a:r>
              <a:rPr lang="hu-HU" sz="1100" b="0" kern="1200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u-HU" sz="1100" b="0" kern="1200" err="1">
                <a:solidFill>
                  <a:srgbClr val="10296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settlement</a:t>
            </a:r>
            <a:endParaRPr lang="hu-HU" sz="1100" b="0" kern="1200">
              <a:solidFill>
                <a:srgbClr val="10296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135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C21E5-994F-B548-91F9-796BBC7ED5C9}" type="datetime1">
              <a:rPr lang="hu-HU" smtClean="0">
                <a:solidFill>
                  <a:prstClr val="black">
                    <a:tint val="75000"/>
                  </a:prstClr>
                </a:solidFill>
              </a:rPr>
              <a:t>2024. 09. 25.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E0CD-CB1F-4C91-B200-096E8F213873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63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81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szú cím + szöveg + fotó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00E43E-E463-3E54-AB58-7E9DF5BAE6C3}"/>
              </a:ext>
            </a:extLst>
          </p:cNvPr>
          <p:cNvSpPr/>
          <p:nvPr userDrawn="1"/>
        </p:nvSpPr>
        <p:spPr>
          <a:xfrm>
            <a:off x="-1" y="1892955"/>
            <a:ext cx="4618293" cy="2755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214B69-AD18-D02A-36E3-052A5600D10A}"/>
              </a:ext>
            </a:extLst>
          </p:cNvPr>
          <p:cNvGrpSpPr/>
          <p:nvPr userDrawn="1"/>
        </p:nvGrpSpPr>
        <p:grpSpPr>
          <a:xfrm>
            <a:off x="8136834" y="345406"/>
            <a:ext cx="1080190" cy="279843"/>
            <a:chOff x="8136835" y="519488"/>
            <a:chExt cx="1080190" cy="2798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7D7B5F-86DA-8D73-184C-51CC2151DC5E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FB47FE-7530-9EAB-B6ED-11E68CCAC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FC210405-ACDD-88A7-D367-23E7C461B92C}"/>
              </a:ext>
            </a:extLst>
          </p:cNvPr>
          <p:cNvSpPr txBox="1">
            <a:spLocks/>
          </p:cNvSpPr>
          <p:nvPr userDrawn="1"/>
        </p:nvSpPr>
        <p:spPr>
          <a:xfrm>
            <a:off x="6819647" y="4723829"/>
            <a:ext cx="2057400" cy="20005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u-HU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0DEFEB9-9A6F-13BA-233B-81EDAAE5B6B4}"/>
              </a:ext>
            </a:extLst>
          </p:cNvPr>
          <p:cNvSpPr>
            <a:spLocks noGrp="1" noChangeAspect="1"/>
          </p:cNvSpPr>
          <p:nvPr>
            <p:ph type="pic" idx="11" hasCustomPrompt="1"/>
          </p:nvPr>
        </p:nvSpPr>
        <p:spPr>
          <a:xfrm>
            <a:off x="4618292" y="1892955"/>
            <a:ext cx="4525707" cy="275559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167C25E-4904-DB28-F3D4-43EDDE9FD2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</a:t>
            </a:r>
            <a:r>
              <a:rPr lang="en-GB" err="1"/>
              <a:t>Két</a:t>
            </a:r>
            <a:r>
              <a:rPr lang="en-GB"/>
              <a:t> </a:t>
            </a:r>
            <a:r>
              <a:rPr lang="en-GB" err="1"/>
              <a:t>soros</a:t>
            </a:r>
            <a:r>
              <a:rPr lang="en-GB"/>
              <a:t> </a:t>
            </a:r>
            <a:r>
              <a:rPr lang="en-GB" err="1"/>
              <a:t>cím</a:t>
            </a:r>
            <a:r>
              <a:rPr lang="en-GB"/>
              <a:t>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endParaRPr lang="en-HU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5D5B32D3-F09A-C033-8EED-9212B8ACC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5194" y="2002992"/>
            <a:ext cx="4296515" cy="93871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Kenyérszöveg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27113A1C-9F39-AC2A-F431-CDF639A30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9879" y="4767223"/>
            <a:ext cx="8228169" cy="18928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700" b="1" spc="100" baseline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PREZENTÁCIÓ CÍM - DIA CÍM</a:t>
            </a:r>
            <a:endParaRPr lang="en-HU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A0C8B116-71F3-443B-DC79-21F144F610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0191" y="1468526"/>
            <a:ext cx="7794465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 b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Alcím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28069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3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szú cím + szöveg + fotó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B49556-0909-B530-FB57-B1DDF505091A}"/>
              </a:ext>
            </a:extLst>
          </p:cNvPr>
          <p:cNvSpPr/>
          <p:nvPr userDrawn="1"/>
        </p:nvSpPr>
        <p:spPr>
          <a:xfrm>
            <a:off x="2954215" y="1892955"/>
            <a:ext cx="6189785" cy="3250546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B44E6FB-FC75-E672-B20E-1578B67F738F}"/>
              </a:ext>
            </a:extLst>
          </p:cNvPr>
          <p:cNvSpPr>
            <a:spLocks noGrp="1" noChangeAspect="1"/>
          </p:cNvSpPr>
          <p:nvPr>
            <p:ph type="pic" idx="11" hasCustomPrompt="1"/>
          </p:nvPr>
        </p:nvSpPr>
        <p:spPr>
          <a:xfrm>
            <a:off x="0" y="1892953"/>
            <a:ext cx="2954214" cy="325054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24E5F8F-299A-D699-9528-AF53487115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2029" y="2689688"/>
            <a:ext cx="5294154" cy="76944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buNone/>
              <a:defRPr sz="1100" b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Kiemelt</a:t>
            </a:r>
            <a:r>
              <a:rPr lang="en-GB"/>
              <a:t> </a:t>
            </a:r>
            <a:r>
              <a:rPr lang="en-GB" err="1"/>
              <a:t>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B3BB3B1E-4DC7-11F9-20D7-6DCAA5EC8B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2029" y="3611966"/>
            <a:ext cx="5294154" cy="76944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Kenyérszöveg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D9AC8-7AB5-B49C-F97C-77834E48128F}"/>
              </a:ext>
            </a:extLst>
          </p:cNvPr>
          <p:cNvGrpSpPr/>
          <p:nvPr userDrawn="1"/>
        </p:nvGrpSpPr>
        <p:grpSpPr>
          <a:xfrm>
            <a:off x="8136834" y="345406"/>
            <a:ext cx="1080190" cy="279843"/>
            <a:chOff x="8136835" y="519488"/>
            <a:chExt cx="1080190" cy="2798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CE8413-DDD8-6597-E483-A9D09D1385D0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429852-23A9-008E-4144-5C35F1C6F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365E17E8-176E-B0C2-2717-8404E5321A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</a:t>
            </a:r>
            <a:r>
              <a:rPr lang="en-GB" err="1"/>
              <a:t>Két</a:t>
            </a:r>
            <a:r>
              <a:rPr lang="en-GB"/>
              <a:t> </a:t>
            </a:r>
            <a:r>
              <a:rPr lang="en-GB" err="1"/>
              <a:t>soros</a:t>
            </a:r>
            <a:r>
              <a:rPr lang="en-GB"/>
              <a:t> </a:t>
            </a:r>
            <a:r>
              <a:rPr lang="en-GB" err="1"/>
              <a:t>cím</a:t>
            </a:r>
            <a:r>
              <a:rPr lang="en-GB"/>
              <a:t>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endParaRPr lang="en-HU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F65F04AD-C958-344C-8BAF-C03F103EC9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0191" y="1468526"/>
            <a:ext cx="7794465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 b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Alcím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67006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szú cím + szöveg + fotó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D9AC8-7AB5-B49C-F97C-77834E48128F}"/>
              </a:ext>
            </a:extLst>
          </p:cNvPr>
          <p:cNvGrpSpPr/>
          <p:nvPr userDrawn="1"/>
        </p:nvGrpSpPr>
        <p:grpSpPr>
          <a:xfrm>
            <a:off x="8136834" y="345406"/>
            <a:ext cx="1080190" cy="279843"/>
            <a:chOff x="8136835" y="519488"/>
            <a:chExt cx="1080190" cy="2798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CE8413-DDD8-6597-E483-A9D09D1385D0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429852-23A9-008E-4144-5C35F1C6F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1EC87F-4CAA-FD0B-DCD0-22F2BF499F42}"/>
              </a:ext>
            </a:extLst>
          </p:cNvPr>
          <p:cNvSpPr/>
          <p:nvPr userDrawn="1"/>
        </p:nvSpPr>
        <p:spPr>
          <a:xfrm>
            <a:off x="238352" y="1490130"/>
            <a:ext cx="8905648" cy="1955277"/>
          </a:xfrm>
          <a:prstGeom prst="rect">
            <a:avLst/>
          </a:prstGeom>
          <a:solidFill>
            <a:srgbClr val="B2C9E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00843B1-341A-C05B-F3DC-31D166905402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5903089" y="1737841"/>
            <a:ext cx="2998293" cy="319445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62512C8E-311C-E150-D406-45B6E61A10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502" y="1737841"/>
            <a:ext cx="5294154" cy="113107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350" b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Kiemelt</a:t>
            </a:r>
            <a:r>
              <a:rPr lang="en-GB"/>
              <a:t> </a:t>
            </a:r>
            <a:r>
              <a:rPr lang="en-GB" err="1"/>
              <a:t>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7F6A769C-901A-BB85-E433-E077F47FC9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502" y="3625675"/>
            <a:ext cx="5294154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Kenyérszöveg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BB9EF09E-37A3-FFB9-000F-8387D92B5A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</a:t>
            </a:r>
            <a:r>
              <a:rPr lang="en-GB" err="1"/>
              <a:t>Két</a:t>
            </a:r>
            <a:r>
              <a:rPr lang="en-GB"/>
              <a:t> </a:t>
            </a:r>
            <a:r>
              <a:rPr lang="en-GB" err="1"/>
              <a:t>soros</a:t>
            </a:r>
            <a:r>
              <a:rPr lang="en-GB"/>
              <a:t> </a:t>
            </a:r>
            <a:r>
              <a:rPr lang="en-GB" err="1"/>
              <a:t>cím</a:t>
            </a:r>
            <a:r>
              <a:rPr lang="en-GB"/>
              <a:t>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69042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szú cím + szöveg + fotó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FC210405-ACDD-88A7-D367-23E7C461B92C}"/>
              </a:ext>
            </a:extLst>
          </p:cNvPr>
          <p:cNvSpPr txBox="1">
            <a:spLocks/>
          </p:cNvSpPr>
          <p:nvPr userDrawn="1"/>
        </p:nvSpPr>
        <p:spPr>
          <a:xfrm>
            <a:off x="6819647" y="4723829"/>
            <a:ext cx="2057400" cy="20005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u-HU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0DEFEB9-9A6F-13BA-233B-81EDAAE5B6B4}"/>
              </a:ext>
            </a:extLst>
          </p:cNvPr>
          <p:cNvSpPr>
            <a:spLocks noGrp="1" noChangeAspect="1"/>
          </p:cNvSpPr>
          <p:nvPr>
            <p:ph type="pic" idx="11" hasCustomPrompt="1"/>
          </p:nvPr>
        </p:nvSpPr>
        <p:spPr>
          <a:xfrm>
            <a:off x="4159132" y="1"/>
            <a:ext cx="4984867" cy="51435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167C25E-4904-DB28-F3D4-43EDDE9FD2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3816763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</a:t>
            </a:r>
            <a:r>
              <a:rPr lang="en-GB" err="1"/>
              <a:t>Két</a:t>
            </a:r>
            <a:r>
              <a:rPr lang="en-GB"/>
              <a:t> </a:t>
            </a:r>
            <a:r>
              <a:rPr lang="en-GB" err="1"/>
              <a:t>soros</a:t>
            </a:r>
            <a:r>
              <a:rPr lang="en-GB"/>
              <a:t> </a:t>
            </a:r>
            <a:r>
              <a:rPr lang="en-GB" err="1"/>
              <a:t>cím</a:t>
            </a:r>
            <a:r>
              <a:rPr lang="en-GB"/>
              <a:t> lorem ipsum </a:t>
            </a:r>
            <a:r>
              <a:rPr lang="en-GB" err="1"/>
              <a:t>dolor</a:t>
            </a:r>
            <a:endParaRPr lang="en-HU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5D5B32D3-F09A-C033-8EED-9212B8ACC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879" y="1531542"/>
            <a:ext cx="3698114" cy="3148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Felsorolás</a:t>
            </a:r>
            <a:endParaRPr lang="en-GB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27113A1C-9F39-AC2A-F431-CDF639A30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9880" y="4767223"/>
            <a:ext cx="3698114" cy="1892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00" b="1" spc="100" baseline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PREZENTÁCIÓ CÍM - DIA CÍM</a:t>
            </a:r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68381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szú cím + szöveg + fotó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B49556-0909-B530-FB57-B1DDF505091A}"/>
              </a:ext>
            </a:extLst>
          </p:cNvPr>
          <p:cNvSpPr/>
          <p:nvPr userDrawn="1"/>
        </p:nvSpPr>
        <p:spPr>
          <a:xfrm>
            <a:off x="1" y="1490130"/>
            <a:ext cx="9144000" cy="167128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B3BB3B1E-4DC7-11F9-20D7-6DCAA5EC8B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0191" y="1602497"/>
            <a:ext cx="8515992" cy="1446550"/>
          </a:xfrm>
          <a:prstGeom prst="rect">
            <a:avLst/>
          </a:prstGeom>
        </p:spPr>
        <p:txBody>
          <a:bodyPr wrap="square" numCol="2" spcCol="360000" anchor="ctr">
            <a:spAutoFit/>
          </a:bodyPr>
          <a:lstStyle>
            <a:lvl1pPr marL="0" indent="0">
              <a:lnSpc>
                <a:spcPct val="150000"/>
              </a:lnSpc>
              <a:buNone/>
              <a:defRPr sz="1100" b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Két</a:t>
            </a:r>
            <a:r>
              <a:rPr lang="en-GB"/>
              <a:t> </a:t>
            </a:r>
            <a:r>
              <a:rPr lang="en-GB" err="1"/>
              <a:t>oszlopos</a:t>
            </a:r>
            <a:r>
              <a:rPr lang="en-GB"/>
              <a:t> </a:t>
            </a:r>
            <a:r>
              <a:rPr lang="en-GB" err="1"/>
              <a:t>szövegdoboz</a:t>
            </a:r>
            <a:r>
              <a:rPr lang="en-GB"/>
              <a:t>, </a:t>
            </a:r>
            <a:r>
              <a:rPr lang="en-GB" err="1"/>
              <a:t>hosszú</a:t>
            </a:r>
            <a:r>
              <a:rPr lang="en-GB"/>
              <a:t> </a:t>
            </a:r>
            <a:r>
              <a:rPr lang="en-GB" err="1"/>
              <a:t>szövegre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cons </a:t>
            </a:r>
            <a:r>
              <a:rPr lang="en-GB" err="1"/>
              <a:t>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D9AC8-7AB5-B49C-F97C-77834E48128F}"/>
              </a:ext>
            </a:extLst>
          </p:cNvPr>
          <p:cNvGrpSpPr/>
          <p:nvPr userDrawn="1"/>
        </p:nvGrpSpPr>
        <p:grpSpPr>
          <a:xfrm>
            <a:off x="8136834" y="345406"/>
            <a:ext cx="1080190" cy="279843"/>
            <a:chOff x="8136835" y="519488"/>
            <a:chExt cx="1080190" cy="2798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CE8413-DDD8-6597-E483-A9D09D1385D0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429852-23A9-008E-4144-5C35F1C6F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DAF58AA-4638-9E5E-6943-6DAD6A32B53D}"/>
              </a:ext>
            </a:extLst>
          </p:cNvPr>
          <p:cNvSpPr>
            <a:spLocks noGrp="1" noChangeAspect="1"/>
          </p:cNvSpPr>
          <p:nvPr>
            <p:ph type="pic" idx="11" hasCustomPrompt="1"/>
          </p:nvPr>
        </p:nvSpPr>
        <p:spPr>
          <a:xfrm>
            <a:off x="0" y="3231813"/>
            <a:ext cx="2954214" cy="19116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F8A64A3-0551-0526-1621-5C41D66B0AE7}"/>
              </a:ext>
            </a:extLst>
          </p:cNvPr>
          <p:cNvSpPr>
            <a:spLocks noGrp="1" noChangeAspect="1"/>
          </p:cNvSpPr>
          <p:nvPr>
            <p:ph type="pic" idx="17" hasCustomPrompt="1"/>
          </p:nvPr>
        </p:nvSpPr>
        <p:spPr>
          <a:xfrm>
            <a:off x="3094893" y="3231813"/>
            <a:ext cx="2954214" cy="19116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00843B1-341A-C05B-F3DC-31D166905402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6189786" y="3231813"/>
            <a:ext cx="2954214" cy="19116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A005890E-4FE8-BA41-2B24-8628966576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</a:t>
            </a:r>
            <a:r>
              <a:rPr lang="en-GB" err="1"/>
              <a:t>Két</a:t>
            </a:r>
            <a:r>
              <a:rPr lang="en-GB"/>
              <a:t> </a:t>
            </a:r>
            <a:r>
              <a:rPr lang="en-GB" err="1"/>
              <a:t>soros</a:t>
            </a:r>
            <a:r>
              <a:rPr lang="en-GB"/>
              <a:t> </a:t>
            </a:r>
            <a:r>
              <a:rPr lang="en-GB" err="1"/>
              <a:t>cím</a:t>
            </a:r>
            <a:r>
              <a:rPr lang="en-GB"/>
              <a:t>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13018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szú cím + szöveg + fotó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835DE9-ADB9-0ACF-ABBF-3EBE9D45E90E}"/>
              </a:ext>
            </a:extLst>
          </p:cNvPr>
          <p:cNvSpPr/>
          <p:nvPr userDrawn="1"/>
        </p:nvSpPr>
        <p:spPr>
          <a:xfrm>
            <a:off x="-3981" y="3402748"/>
            <a:ext cx="9144000" cy="1740751"/>
          </a:xfrm>
          <a:prstGeom prst="rect">
            <a:avLst/>
          </a:prstGeom>
          <a:solidFill>
            <a:srgbClr val="FDB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FC800B-E831-7B50-869F-598237D8403D}"/>
              </a:ext>
            </a:extLst>
          </p:cNvPr>
          <p:cNvSpPr/>
          <p:nvPr userDrawn="1"/>
        </p:nvSpPr>
        <p:spPr>
          <a:xfrm>
            <a:off x="4434435" y="1454850"/>
            <a:ext cx="4780245" cy="2610829"/>
          </a:xfrm>
          <a:prstGeom prst="rect">
            <a:avLst/>
          </a:prstGeom>
          <a:noFill/>
          <a:ln>
            <a:solidFill>
              <a:srgbClr val="FDB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506F2B3B-8BC4-4063-D8C8-38C26D204C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6834" y="1758189"/>
            <a:ext cx="4386976" cy="133882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sz="1350" b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Kiemelt</a:t>
            </a:r>
            <a:r>
              <a:rPr lang="en-GB"/>
              <a:t> </a:t>
            </a:r>
            <a:r>
              <a:rPr lang="en-GB" err="1"/>
              <a:t>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.</a:t>
            </a:r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818F2E2E-6299-14E2-B0E4-194BF2D59E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0191" y="3574496"/>
            <a:ext cx="8515992" cy="1107996"/>
          </a:xfrm>
          <a:prstGeom prst="rect">
            <a:avLst/>
          </a:prstGeom>
        </p:spPr>
        <p:txBody>
          <a:bodyPr wrap="square" numCol="2" spcCol="360000" anchor="t">
            <a:spAutoFit/>
          </a:bodyPr>
          <a:lstStyle>
            <a:lvl1pPr marL="0" indent="0">
              <a:lnSpc>
                <a:spcPct val="150000"/>
              </a:lnSpc>
              <a:buNone/>
              <a:defRPr sz="1100" b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Két</a:t>
            </a:r>
            <a:r>
              <a:rPr lang="en-GB"/>
              <a:t> </a:t>
            </a:r>
            <a:r>
              <a:rPr lang="en-GB" err="1"/>
              <a:t>oszlopos</a:t>
            </a:r>
            <a:r>
              <a:rPr lang="en-GB"/>
              <a:t> </a:t>
            </a:r>
            <a:r>
              <a:rPr lang="en-GB" err="1"/>
              <a:t>szövegdoboz</a:t>
            </a:r>
            <a:r>
              <a:rPr lang="en-GB"/>
              <a:t>, </a:t>
            </a:r>
            <a:r>
              <a:rPr lang="en-GB" err="1"/>
              <a:t>hosszú</a:t>
            </a:r>
            <a:r>
              <a:rPr lang="en-GB"/>
              <a:t> </a:t>
            </a:r>
            <a:r>
              <a:rPr lang="en-GB" err="1"/>
              <a:t>szövegre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.</a:t>
            </a:r>
          </a:p>
        </p:txBody>
      </p:sp>
      <p:sp>
        <p:nvSpPr>
          <p:cNvPr id="8" name="Picture Placeholder 47">
            <a:extLst>
              <a:ext uri="{FF2B5EF4-FFF2-40B4-BE49-F238E27FC236}">
                <a16:creationId xmlns:a16="http://schemas.microsoft.com/office/drawing/2014/main" id="{6AB24D05-3284-74A7-1D93-E0AA3C35FB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0191" y="1455357"/>
            <a:ext cx="4102024" cy="1811829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92E9C16D-7471-757E-3FC3-44AAD5062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9880" y="4767223"/>
            <a:ext cx="3698114" cy="1892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00" b="1" spc="100" baseline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PREZENTÁCIÓ CÍM - DIA CÍM</a:t>
            </a:r>
            <a:endParaRPr lang="en-HU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DC9D8B44-71AF-EB1A-C950-0EAF5F97E0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</a:t>
            </a:r>
            <a:r>
              <a:rPr lang="en-GB" err="1"/>
              <a:t>Két</a:t>
            </a:r>
            <a:r>
              <a:rPr lang="en-GB"/>
              <a:t> </a:t>
            </a:r>
            <a:r>
              <a:rPr lang="en-GB" err="1"/>
              <a:t>soros</a:t>
            </a:r>
            <a:r>
              <a:rPr lang="en-GB"/>
              <a:t> </a:t>
            </a:r>
            <a:r>
              <a:rPr lang="en-GB" err="1"/>
              <a:t>cím</a:t>
            </a:r>
            <a:r>
              <a:rPr lang="en-GB"/>
              <a:t>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endParaRPr lang="en-HU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AD1B2E-ED12-55DB-80E8-8B76FBA898E6}"/>
              </a:ext>
            </a:extLst>
          </p:cNvPr>
          <p:cNvGrpSpPr/>
          <p:nvPr userDrawn="1"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C2835D-86AE-CB2D-793C-E971AE36C3AC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47960C-5F63-3231-B690-8B40FC86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30E4AD69-7373-3BB6-65E9-0A8B9E403E8B}"/>
              </a:ext>
            </a:extLst>
          </p:cNvPr>
          <p:cNvSpPr txBox="1">
            <a:spLocks/>
          </p:cNvSpPr>
          <p:nvPr userDrawn="1"/>
        </p:nvSpPr>
        <p:spPr>
          <a:xfrm>
            <a:off x="6788818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65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övid cím + szöveg + fotó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00E43E-E463-3E54-AB58-7E9DF5BAE6C3}"/>
              </a:ext>
            </a:extLst>
          </p:cNvPr>
          <p:cNvSpPr/>
          <p:nvPr userDrawn="1"/>
        </p:nvSpPr>
        <p:spPr>
          <a:xfrm>
            <a:off x="0" y="1452251"/>
            <a:ext cx="4618293" cy="3196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214B69-AD18-D02A-36E3-052A5600D10A}"/>
              </a:ext>
            </a:extLst>
          </p:cNvPr>
          <p:cNvGrpSpPr/>
          <p:nvPr userDrawn="1"/>
        </p:nvGrpSpPr>
        <p:grpSpPr>
          <a:xfrm>
            <a:off x="8136834" y="345406"/>
            <a:ext cx="1080190" cy="279843"/>
            <a:chOff x="8136835" y="519488"/>
            <a:chExt cx="1080190" cy="2798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7D7B5F-86DA-8D73-184C-51CC2151DC5E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FB47FE-7530-9EAB-B6ED-11E68CCAC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FC210405-ACDD-88A7-D367-23E7C461B92C}"/>
              </a:ext>
            </a:extLst>
          </p:cNvPr>
          <p:cNvSpPr txBox="1">
            <a:spLocks/>
          </p:cNvSpPr>
          <p:nvPr userDrawn="1"/>
        </p:nvSpPr>
        <p:spPr>
          <a:xfrm>
            <a:off x="6819647" y="4723829"/>
            <a:ext cx="2057400" cy="20005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u-HU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0DEFEB9-9A6F-13BA-233B-81EDAAE5B6B4}"/>
              </a:ext>
            </a:extLst>
          </p:cNvPr>
          <p:cNvSpPr>
            <a:spLocks noGrp="1" noChangeAspect="1"/>
          </p:cNvSpPr>
          <p:nvPr>
            <p:ph type="pic" idx="11" hasCustomPrompt="1"/>
          </p:nvPr>
        </p:nvSpPr>
        <p:spPr>
          <a:xfrm>
            <a:off x="4618292" y="1463929"/>
            <a:ext cx="4525707" cy="318462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5D5B32D3-F09A-C033-8EED-9212B8ACC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5194" y="1550542"/>
            <a:ext cx="4296515" cy="93871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Kenyérszöveg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27113A1C-9F39-AC2A-F431-CDF639A30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9879" y="4767223"/>
            <a:ext cx="8228169" cy="18928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700" b="1" spc="100" baseline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PREZENTÁCIÓ CÍM - DIA CÍM</a:t>
            </a:r>
            <a:endParaRPr lang="en-HU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A0C8B116-71F3-443B-DC79-21F144F610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0191" y="1011478"/>
            <a:ext cx="7794465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 b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Alcím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HU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AC282BDC-81F3-60B1-519A-DA58F8C1D4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5493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</a:t>
            </a:r>
            <a:r>
              <a:rPr lang="en-GB" err="1"/>
              <a:t>Egy</a:t>
            </a:r>
            <a:r>
              <a:rPr lang="en-GB"/>
              <a:t> </a:t>
            </a:r>
            <a:r>
              <a:rPr lang="en-GB" err="1"/>
              <a:t>soros</a:t>
            </a:r>
            <a:r>
              <a:rPr lang="en-GB"/>
              <a:t> </a:t>
            </a:r>
            <a:r>
              <a:rPr lang="en-GB" err="1"/>
              <a:t>cím</a:t>
            </a:r>
            <a:r>
              <a:rPr lang="en-GB"/>
              <a:t> lorem ipsum </a:t>
            </a:r>
            <a:r>
              <a:rPr lang="en-GB" err="1"/>
              <a:t>dolor</a:t>
            </a:r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66774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övid cím + szöveg + fotó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B49556-0909-B530-FB57-B1DDF505091A}"/>
              </a:ext>
            </a:extLst>
          </p:cNvPr>
          <p:cNvSpPr/>
          <p:nvPr userDrawn="1"/>
        </p:nvSpPr>
        <p:spPr>
          <a:xfrm>
            <a:off x="2954215" y="1463928"/>
            <a:ext cx="6189785" cy="3679573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B44E6FB-FC75-E672-B20E-1578B67F738F}"/>
              </a:ext>
            </a:extLst>
          </p:cNvPr>
          <p:cNvSpPr>
            <a:spLocks noGrp="1" noChangeAspect="1"/>
          </p:cNvSpPr>
          <p:nvPr>
            <p:ph type="pic" idx="11" hasCustomPrompt="1"/>
          </p:nvPr>
        </p:nvSpPr>
        <p:spPr>
          <a:xfrm>
            <a:off x="0" y="1463928"/>
            <a:ext cx="2954214" cy="367957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Az </a:t>
            </a:r>
            <a:r>
              <a:rPr lang="en-GB" err="1"/>
              <a:t>ikonra</a:t>
            </a:r>
            <a:r>
              <a:rPr lang="en-GB"/>
              <a:t> </a:t>
            </a:r>
            <a:r>
              <a:rPr lang="en-GB" err="1"/>
              <a:t>kattintva</a:t>
            </a:r>
            <a:r>
              <a:rPr lang="en-GB"/>
              <a:t> </a:t>
            </a:r>
            <a:r>
              <a:rPr lang="en-GB" err="1"/>
              <a:t>fotó</a:t>
            </a:r>
            <a:r>
              <a:rPr lang="en-GB"/>
              <a:t> </a:t>
            </a:r>
            <a:r>
              <a:rPr lang="en-GB" err="1"/>
              <a:t>adható</a:t>
            </a:r>
            <a:r>
              <a:rPr lang="en-GB"/>
              <a:t> </a:t>
            </a:r>
            <a:r>
              <a:rPr lang="en-GB" err="1"/>
              <a:t>hozzá</a:t>
            </a:r>
            <a:endParaRPr lang="en-US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24E5F8F-299A-D699-9528-AF53487115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2029" y="2341345"/>
            <a:ext cx="5294154" cy="76944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buNone/>
              <a:defRPr sz="1100" b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Kiemelt</a:t>
            </a:r>
            <a:r>
              <a:rPr lang="en-GB"/>
              <a:t> </a:t>
            </a:r>
            <a:r>
              <a:rPr lang="en-GB" err="1"/>
              <a:t>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B3BB3B1E-4DC7-11F9-20D7-6DCAA5EC8B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2029" y="3263623"/>
            <a:ext cx="5294154" cy="76944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0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Kenyérszöveg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D9AC8-7AB5-B49C-F97C-77834E48128F}"/>
              </a:ext>
            </a:extLst>
          </p:cNvPr>
          <p:cNvGrpSpPr/>
          <p:nvPr userDrawn="1"/>
        </p:nvGrpSpPr>
        <p:grpSpPr>
          <a:xfrm>
            <a:off x="8136834" y="345406"/>
            <a:ext cx="1080190" cy="279843"/>
            <a:chOff x="8136835" y="519488"/>
            <a:chExt cx="1080190" cy="2798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CE8413-DDD8-6597-E483-A9D09D1385D0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429852-23A9-008E-4144-5C35F1C6F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74F02658-3514-8806-1983-BE02820E55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0191" y="1011478"/>
            <a:ext cx="7794465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 b="1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Alcím</a:t>
            </a:r>
            <a:r>
              <a:rPr lang="en-GB"/>
              <a:t> -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HU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FE6140B8-1F64-6287-FFD5-ED4CBD6EC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191" y="323579"/>
            <a:ext cx="7794465" cy="5493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300" b="1">
                <a:solidFill>
                  <a:srgbClr val="10296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err="1"/>
              <a:t>Cím</a:t>
            </a:r>
            <a:r>
              <a:rPr lang="en-GB"/>
              <a:t> – </a:t>
            </a:r>
            <a:r>
              <a:rPr lang="en-GB" err="1"/>
              <a:t>Egy</a:t>
            </a:r>
            <a:r>
              <a:rPr lang="en-GB"/>
              <a:t> </a:t>
            </a:r>
            <a:r>
              <a:rPr lang="en-GB" err="1"/>
              <a:t>soros</a:t>
            </a:r>
            <a:r>
              <a:rPr lang="en-GB"/>
              <a:t> </a:t>
            </a:r>
            <a:r>
              <a:rPr lang="en-GB" err="1"/>
              <a:t>cím</a:t>
            </a:r>
            <a:r>
              <a:rPr lang="en-GB"/>
              <a:t> lorem ipsum </a:t>
            </a:r>
            <a:r>
              <a:rPr lang="en-GB" err="1"/>
              <a:t>dolor</a:t>
            </a:r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00485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C37FE-957C-5A49-B1FD-3E443AE1B008}" type="datetime1">
              <a:rPr lang="hu-HU" smtClean="0">
                <a:solidFill>
                  <a:prstClr val="black">
                    <a:tint val="75000"/>
                  </a:prstClr>
                </a:solidFill>
              </a:rPr>
              <a:t>2024. 09. 25.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AE0CD-CB1F-4C91-B200-096E8F213873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30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47" r:id="rId4"/>
    <p:sldLayoutId id="2147483749" r:id="rId5"/>
    <p:sldLayoutId id="2147483750" r:id="rId6"/>
    <p:sldLayoutId id="2147483753" r:id="rId7"/>
    <p:sldLayoutId id="2147483748" r:id="rId8"/>
    <p:sldLayoutId id="2147483751" r:id="rId9"/>
    <p:sldLayoutId id="2147483752" r:id="rId10"/>
    <p:sldLayoutId id="2147483745" r:id="rId11"/>
    <p:sldLayoutId id="2147483746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60" r:id="rId18"/>
    <p:sldLayoutId id="2147483762" r:id="rId19"/>
    <p:sldLayoutId id="2147483763" r:id="rId2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.em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11" Type="http://schemas.openxmlformats.org/officeDocument/2006/relationships/image" Target="../media/image2.emf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5" Type="http://schemas.openxmlformats.org/officeDocument/2006/relationships/image" Target="../media/image23.tif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jpe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E2C814B4-CA84-AA44-BBA0-2F46D66BF6E0}"/>
              </a:ext>
            </a:extLst>
          </p:cNvPr>
          <p:cNvSpPr txBox="1"/>
          <p:nvPr/>
        </p:nvSpPr>
        <p:spPr>
          <a:xfrm>
            <a:off x="154635" y="423023"/>
            <a:ext cx="620383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rtl="0"/>
            <a:r>
              <a:rPr lang="hu-HU" sz="3600" i="0" u="none" spc="20" dirty="0">
                <a:solidFill>
                  <a:srgbClr val="FDB93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Digital </a:t>
            </a:r>
            <a:r>
              <a:rPr lang="hu-HU" sz="3600" i="0" u="none" spc="20" dirty="0" err="1">
                <a:solidFill>
                  <a:srgbClr val="FDB93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transformation</a:t>
            </a:r>
            <a:r>
              <a:rPr lang="hu-HU" sz="3600" i="0" u="none" spc="20" dirty="0">
                <a:solidFill>
                  <a:srgbClr val="FDB93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hu-HU" sz="3600" i="0" u="none" spc="20" dirty="0" err="1">
                <a:solidFill>
                  <a:srgbClr val="FDB93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journey</a:t>
            </a:r>
            <a:r>
              <a:rPr lang="hu-HU" sz="3600" i="0" u="none" spc="20" dirty="0">
                <a:solidFill>
                  <a:srgbClr val="FDB93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hu-HU" sz="3600" i="0" u="none" spc="20" dirty="0" err="1">
                <a:solidFill>
                  <a:srgbClr val="FDB93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using</a:t>
            </a:r>
            <a:r>
              <a:rPr lang="hu-HU" sz="3600" i="0" u="none" spc="20" dirty="0">
                <a:solidFill>
                  <a:srgbClr val="FDB93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SAP S/4HANA and SAP </a:t>
            </a:r>
            <a:r>
              <a:rPr lang="hu-HU" sz="3600" i="0" u="none" spc="20" dirty="0" err="1">
                <a:solidFill>
                  <a:srgbClr val="FDB93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Transportation</a:t>
            </a:r>
            <a:r>
              <a:rPr lang="hu-HU" sz="3600" i="0" u="none" spc="20" dirty="0">
                <a:solidFill>
                  <a:srgbClr val="FDB93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Management</a:t>
            </a:r>
            <a:endParaRPr lang="en-GB" sz="3600" i="0" u="none" spc="20" dirty="0">
              <a:solidFill>
                <a:srgbClr val="FDB93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5" name="Szövegdoboz 5">
            <a:extLst>
              <a:ext uri="{FF2B5EF4-FFF2-40B4-BE49-F238E27FC236}">
                <a16:creationId xmlns:a16="http://schemas.microsoft.com/office/drawing/2014/main" id="{866E00AA-B99E-6840-85BD-57A52D75387C}"/>
              </a:ext>
            </a:extLst>
          </p:cNvPr>
          <p:cNvSpPr txBox="1"/>
          <p:nvPr/>
        </p:nvSpPr>
        <p:spPr>
          <a:xfrm>
            <a:off x="154635" y="3756074"/>
            <a:ext cx="3592458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2400" b="1" dirty="0">
                <a:solidFill>
                  <a:srgbClr val="FDB933"/>
                </a:solidFill>
                <a:latin typeface="Arial"/>
                <a:cs typeface="Arial"/>
              </a:rPr>
              <a:t>Waberer’s International</a:t>
            </a:r>
          </a:p>
          <a:p>
            <a:endParaRPr lang="hu-HU" sz="1600" b="1" dirty="0">
              <a:solidFill>
                <a:srgbClr val="FDB933"/>
              </a:solidFill>
              <a:latin typeface="Arial"/>
              <a:cs typeface="Arial"/>
            </a:endParaRPr>
          </a:p>
          <a:p>
            <a:r>
              <a:rPr lang="hu-HU" sz="1600" b="1" dirty="0">
                <a:solidFill>
                  <a:srgbClr val="FDB933"/>
                </a:solidFill>
                <a:latin typeface="Arial"/>
                <a:cs typeface="Arial"/>
              </a:rPr>
              <a:t>Tamas TOBAK, 2024</a:t>
            </a:r>
            <a:endParaRPr lang="en-GB" sz="1600" b="1" i="0" u="none" baseline="0" dirty="0">
              <a:solidFill>
                <a:srgbClr val="FDB933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773DD3-46CF-234D-2B42-6915C621BC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6000"/>
          </a:blip>
          <a:stretch>
            <a:fillRect/>
          </a:stretch>
        </p:blipFill>
        <p:spPr>
          <a:xfrm>
            <a:off x="4874004" y="-958842"/>
            <a:ext cx="5074678" cy="50487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D96F6A1-2691-94CB-B620-FB03E0CFC4B2}"/>
              </a:ext>
            </a:extLst>
          </p:cNvPr>
          <p:cNvGrpSpPr/>
          <p:nvPr/>
        </p:nvGrpSpPr>
        <p:grpSpPr>
          <a:xfrm>
            <a:off x="8136835" y="4472393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5835C1-BFA6-0039-8890-18E45AB06AF4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solidFill>
                <a:srgbClr val="FDB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84D4E8-337D-61B7-975C-173BCA04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80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55436" y="113588"/>
            <a:ext cx="8261250" cy="491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2700" b="1" spc="50" dirty="0" err="1">
                <a:solidFill>
                  <a:srgbClr val="10296B"/>
                </a:solidFill>
                <a:latin typeface="Impact" panose="020B0806030902050204" pitchFamily="34" charset="0"/>
                <a:cs typeface="Arial"/>
              </a:rPr>
              <a:t>Order</a:t>
            </a:r>
            <a:r>
              <a:rPr lang="hu-HU" sz="2700" b="1" spc="50" dirty="0">
                <a:solidFill>
                  <a:srgbClr val="10296B"/>
                </a:solidFill>
                <a:latin typeface="Impact" panose="020B0806030902050204" pitchFamily="34" charset="0"/>
                <a:cs typeface="Arial"/>
              </a:rPr>
              <a:t> </a:t>
            </a:r>
            <a:r>
              <a:rPr lang="hu-HU" sz="2700" b="1" spc="50" dirty="0" err="1">
                <a:solidFill>
                  <a:srgbClr val="10296B"/>
                </a:solidFill>
                <a:latin typeface="Impact" panose="020B0806030902050204" pitchFamily="34" charset="0"/>
                <a:cs typeface="Arial"/>
              </a:rPr>
              <a:t>to</a:t>
            </a:r>
            <a:r>
              <a:rPr lang="hu-HU" sz="2700" b="1" spc="50" dirty="0">
                <a:solidFill>
                  <a:srgbClr val="10296B"/>
                </a:solidFill>
                <a:latin typeface="Impact" panose="020B0806030902050204" pitchFamily="34" charset="0"/>
                <a:cs typeface="Arial"/>
              </a:rPr>
              <a:t> cash </a:t>
            </a:r>
            <a:r>
              <a:rPr lang="hu-HU" sz="2700" b="1" spc="50" dirty="0" err="1">
                <a:solidFill>
                  <a:srgbClr val="10296B"/>
                </a:solidFill>
                <a:latin typeface="Impact" panose="020B0806030902050204" pitchFamily="34" charset="0"/>
                <a:cs typeface="Arial"/>
              </a:rPr>
              <a:t>process</a:t>
            </a:r>
            <a:endParaRPr lang="hu-HU" sz="2700" b="1" spc="50" dirty="0">
              <a:solidFill>
                <a:srgbClr val="10296B"/>
              </a:solidFill>
              <a:latin typeface="Impact" panose="020B0806030902050204" pitchFamily="34" charset="0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0" name="TextBox 28">
            <a:extLst>
              <a:ext uri="{FF2B5EF4-FFF2-40B4-BE49-F238E27FC236}">
                <a16:creationId xmlns:a16="http://schemas.microsoft.com/office/drawing/2014/main" id="{251E42E9-6C3E-253C-5BF5-0D2BBABE2FAE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91329A38-8B11-549B-5F42-5D767FBDC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1" y="849086"/>
            <a:ext cx="8202618" cy="38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6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250823" y="756174"/>
            <a:ext cx="8893177" cy="37010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05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Stable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,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robust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,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scalable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systems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with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good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performance</a:t>
            </a: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Native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support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for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multiple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languages</a:t>
            </a:r>
            <a:endParaRPr lang="hu-HU" sz="16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Finance (S/4HANA) and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Logistic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operation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(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Transportation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Management)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are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integrated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(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eg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. P&amp;L,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invoicing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,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intercompany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settlements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etc.) </a:t>
            </a:r>
          </a:p>
          <a:p>
            <a:pPr marL="285750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Modern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integration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capabilities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with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external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systems</a:t>
            </a:r>
            <a:endParaRPr lang="hu-HU" sz="16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Real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time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analytics</a:t>
            </a:r>
            <a:endParaRPr lang="hu-HU" sz="16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Flexible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authorization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settings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(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meet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strict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SoD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requirements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)</a:t>
            </a: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No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dependency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on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smaller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IT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companies</a:t>
            </a:r>
            <a:endParaRPr lang="hu-HU" sz="16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Much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less IT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support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is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needed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compared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the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previous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custom-developed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system</a:t>
            </a:r>
            <a:endParaRPr lang="hu-HU" sz="1600" dirty="0">
              <a:solidFill>
                <a:srgbClr val="10296B"/>
              </a:solidFill>
              <a:latin typeface="Arial"/>
              <a:cs typeface="Arial"/>
            </a:endParaRPr>
          </a:p>
        </p:txBody>
      </p:sp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250825" y="277128"/>
            <a:ext cx="5468164" cy="5283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Advantages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of SAP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for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Waberer’s</a:t>
            </a:r>
            <a:endParaRPr lang="en-GB" sz="3000" b="1" spc="50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2" name="TextBox 28">
            <a:extLst>
              <a:ext uri="{FF2B5EF4-FFF2-40B4-BE49-F238E27FC236}">
                <a16:creationId xmlns:a16="http://schemas.microsoft.com/office/drawing/2014/main" id="{C6AC168A-5572-066A-0D86-FCD5B3BE8225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6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250826" y="759188"/>
            <a:ext cx="7886009" cy="375487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1200"/>
              </a:spcAft>
              <a:buClr>
                <a:srgbClr val="FFC000"/>
              </a:buClr>
              <a:buFont typeface="+mj-lt"/>
              <a:buAutoNum type="arabicPeriod"/>
            </a:pP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 IT project</a:t>
            </a:r>
          </a:p>
          <a:p>
            <a:pPr marL="342900" indent="-34290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+mj-lt"/>
              <a:buAutoNum type="arabicPeriod"/>
            </a:pP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(90% of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non-IT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spcAft>
                <a:spcPts val="1200"/>
              </a:spcAft>
              <a:buClr>
                <a:srgbClr val="FFC000"/>
              </a:buClr>
              <a:buFont typeface="+mj-lt"/>
              <a:buAutoNum type="arabicPeriod"/>
            </a:pP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bigger the project, the less it should be managed by IT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hu-HU" sz="1600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1200"/>
              </a:spcAft>
              <a:buClr>
                <a:srgbClr val="FFC000"/>
              </a:buClr>
              <a:buFont typeface="+mj-lt"/>
              <a:buAutoNum type="arabicPeriod"/>
            </a:pP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dedicated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 is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business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acceptance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hu-HU" sz="1600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1200"/>
              </a:spcAft>
              <a:buClr>
                <a:srgbClr val="FFC000"/>
              </a:buClr>
              <a:buFont typeface="+mj-lt"/>
              <a:buAutoNum type="arabicPeriod"/>
            </a:pP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Board-level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managers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u-HU" sz="1600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spcAft>
                <a:spcPts val="1200"/>
              </a:spcAft>
              <a:buClr>
                <a:srgbClr val="FFC000"/>
              </a:buClr>
              <a:buFont typeface="+mj-lt"/>
              <a:buAutoNum type="arabicPeriod"/>
            </a:pP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bonuses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deadlines</a:t>
            </a:r>
            <a:endParaRPr lang="hu-HU" sz="1600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050" dirty="0">
              <a:solidFill>
                <a:srgbClr val="10296B"/>
              </a:solidFill>
              <a:latin typeface="Arial"/>
              <a:cs typeface="Arial"/>
            </a:endParaRPr>
          </a:p>
        </p:txBody>
      </p:sp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250825" y="277128"/>
            <a:ext cx="3983783" cy="5283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TOP 10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Lessons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learned</a:t>
            </a:r>
            <a:endParaRPr lang="en-GB" sz="3000" b="1" spc="50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2" name="TextBox 28">
            <a:extLst>
              <a:ext uri="{FF2B5EF4-FFF2-40B4-BE49-F238E27FC236}">
                <a16:creationId xmlns:a16="http://schemas.microsoft.com/office/drawing/2014/main" id="{97A3475E-E70D-2D06-40B4-B088EA477E00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98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250826" y="1155978"/>
            <a:ext cx="7886010" cy="283154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+mj-lt"/>
              <a:buAutoNum type="arabicPeriod" startAt="7"/>
            </a:pP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introducing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forget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old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hu-HU" sz="1600" b="1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+mj-lt"/>
              <a:buAutoNum type="arabicPeriod" startAt="7"/>
            </a:pP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”: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exceed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20% (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it is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BTP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+mj-lt"/>
              <a:buAutoNum type="arabicPeriod" startAt="7"/>
            </a:pP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cleansing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</a:t>
            </a:r>
            <a:r>
              <a:rPr lang="hu-HU" sz="16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crucial</a:t>
            </a:r>
            <a:endParaRPr lang="hu-HU" sz="1600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1200"/>
              </a:spcAft>
              <a:buClr>
                <a:srgbClr val="FFC000"/>
              </a:buClr>
              <a:buFont typeface="+mj-lt"/>
              <a:buAutoNum type="arabicPeriod" startAt="7"/>
            </a:pP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Find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right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partner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implementation</a:t>
            </a:r>
            <a:endParaRPr lang="hu-HU" sz="1600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685800" lvl="1" indent="-342900" algn="just">
              <a:spcAft>
                <a:spcPts val="12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role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of </a:t>
            </a:r>
            <a:r>
              <a:rPr lang="hu-HU" sz="1600" b="1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LeverX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was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key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success</a:t>
            </a:r>
            <a:endParaRPr lang="hu-HU" sz="1600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685800" lvl="1" indent="-342900" algn="just">
              <a:spcAft>
                <a:spcPts val="12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 local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resources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were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available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hu-HU" sz="1600" dirty="0" err="1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hu-HU" sz="16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SAP TM</a:t>
            </a:r>
            <a:endParaRPr lang="hu-HU" sz="1600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250825" y="277128"/>
            <a:ext cx="5131789" cy="5283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TOP 10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Lessons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learned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(cont.)</a:t>
            </a:r>
            <a:endParaRPr lang="en-GB" sz="3000" b="1" spc="50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2" name="TextBox 28">
            <a:extLst>
              <a:ext uri="{FF2B5EF4-FFF2-40B4-BE49-F238E27FC236}">
                <a16:creationId xmlns:a16="http://schemas.microsoft.com/office/drawing/2014/main" id="{571F3AA7-2EDA-551B-6D78-86F234D26469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6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06028" y="764517"/>
            <a:ext cx="4254957" cy="34470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Hire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somebody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who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will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deal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with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licensing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  <a:sym typeface="Wingdings" panose="05000000000000000000" pitchFamily="2" charset="2"/>
              </a:rPr>
              <a:t></a:t>
            </a: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In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case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of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standalone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Transportation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Management</a:t>
            </a: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Pain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Point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#1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: TM main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product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licensing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is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based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revenue</a:t>
            </a: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Pain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Point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#2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: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Technical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upgrade is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needed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by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2027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from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standalone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TM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S/4HANA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Embedded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TM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due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the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end of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product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maintenance</a:t>
            </a: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Pain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Point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#3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: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achieve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this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, an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expensive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licence conversion is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needed</a:t>
            </a:r>
            <a:endParaRPr lang="hu-HU" sz="1050" dirty="0">
              <a:solidFill>
                <a:srgbClr val="10296B"/>
              </a:solidFill>
              <a:latin typeface="Arial"/>
              <a:cs typeface="Arial"/>
            </a:endParaRPr>
          </a:p>
        </p:txBody>
      </p:sp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250825" y="277128"/>
            <a:ext cx="3809056" cy="5283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Licensing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is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not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trivial</a:t>
            </a:r>
            <a:endParaRPr lang="en-GB" sz="3000" b="1" spc="50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0" name="TextBox 28">
            <a:extLst>
              <a:ext uri="{FF2B5EF4-FFF2-40B4-BE49-F238E27FC236}">
                <a16:creationId xmlns:a16="http://schemas.microsoft.com/office/drawing/2014/main" id="{251E42E9-6C3E-253C-5BF5-0D2BBABE2FAE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16614D7E-ABF7-6186-AAC2-D7DE4EED1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906"/>
          <a:stretch/>
        </p:blipFill>
        <p:spPr>
          <a:xfrm>
            <a:off x="4440453" y="938453"/>
            <a:ext cx="4614393" cy="267225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E9EACA2-633A-E8E1-82D0-5A3C8B7AD685}"/>
              </a:ext>
            </a:extLst>
          </p:cNvPr>
          <p:cNvSpPr txBox="1"/>
          <p:nvPr/>
        </p:nvSpPr>
        <p:spPr>
          <a:xfrm>
            <a:off x="-242277" y="4346603"/>
            <a:ext cx="9386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Message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SAP: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they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should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simplify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the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licensing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and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the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conversion</a:t>
            </a:r>
          </a:p>
        </p:txBody>
      </p:sp>
    </p:spTree>
    <p:extLst>
      <p:ext uri="{BB962C8B-B14F-4D97-AF65-F5344CB8AC3E}">
        <p14:creationId xmlns:p14="http://schemas.microsoft.com/office/powerpoint/2010/main" val="349994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250825" y="756174"/>
            <a:ext cx="7291022" cy="40087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Infrastructure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Modernization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from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On-Premise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HP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GreenLake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solution</a:t>
            </a: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After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a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comprehensive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TCO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calculation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,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we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decided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choose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HP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GreenLake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instead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of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Azure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cloud</a:t>
            </a: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Upgrading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standalone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TM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S/4HANA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Embedded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Transportation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Management</a:t>
            </a: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Extending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the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TM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usage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and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functionality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for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LTL, Air and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Sea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freight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forwarding</a:t>
            </a: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Regarding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S/4HANA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core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functionality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,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we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are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planning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replace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Business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Consolidation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SEM-BCS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component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with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Group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Reporting</a:t>
            </a: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050" dirty="0">
              <a:solidFill>
                <a:srgbClr val="10296B"/>
              </a:solidFill>
              <a:latin typeface="Arial"/>
              <a:cs typeface="Arial"/>
            </a:endParaRPr>
          </a:p>
        </p:txBody>
      </p:sp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250825" y="277128"/>
            <a:ext cx="7096045" cy="5283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Future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plans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(2024-2026) –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the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boring part</a:t>
            </a:r>
            <a:endParaRPr lang="en-GB" sz="3000" b="1" spc="50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2" name="TextBox 28">
            <a:extLst>
              <a:ext uri="{FF2B5EF4-FFF2-40B4-BE49-F238E27FC236}">
                <a16:creationId xmlns:a16="http://schemas.microsoft.com/office/drawing/2014/main" id="{F1367263-1415-0CC6-E8CE-29492E14623C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58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250825" y="756174"/>
            <a:ext cx="6282838" cy="390106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Transit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cost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optimization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,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resource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planning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or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vehicle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handover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are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some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examples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which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are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already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supported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by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advanced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IT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solutions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but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we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are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working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on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a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lot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of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next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level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applications</a:t>
            </a:r>
            <a:endParaRPr lang="hu-HU" sz="105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050" b="1" dirty="0" err="1">
                <a:solidFill>
                  <a:srgbClr val="10296B"/>
                </a:solidFill>
                <a:latin typeface="Arial"/>
                <a:cs typeface="Arial"/>
              </a:rPr>
              <a:t>Next</a:t>
            </a:r>
            <a:r>
              <a:rPr lang="hu-HU" sz="105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b="1" dirty="0" err="1">
                <a:solidFill>
                  <a:srgbClr val="10296B"/>
                </a:solidFill>
                <a:latin typeface="Arial"/>
                <a:cs typeface="Arial"/>
              </a:rPr>
              <a:t>level</a:t>
            </a:r>
            <a:r>
              <a:rPr lang="hu-HU" sz="1050" b="1" dirty="0">
                <a:solidFill>
                  <a:srgbClr val="10296B"/>
                </a:solidFill>
                <a:latin typeface="Arial"/>
                <a:cs typeface="Arial"/>
              </a:rPr>
              <a:t> AI-</a:t>
            </a:r>
            <a:r>
              <a:rPr lang="hu-HU" sz="1050" b="1" dirty="0" err="1">
                <a:solidFill>
                  <a:srgbClr val="10296B"/>
                </a:solidFill>
                <a:latin typeface="Arial"/>
                <a:cs typeface="Arial"/>
              </a:rPr>
              <a:t>supported</a:t>
            </a:r>
            <a:r>
              <a:rPr lang="hu-HU" sz="105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b="1" dirty="0" err="1">
                <a:solidFill>
                  <a:srgbClr val="10296B"/>
                </a:solidFill>
                <a:latin typeface="Arial"/>
                <a:cs typeface="Arial"/>
              </a:rPr>
              <a:t>optimization</a:t>
            </a:r>
            <a:r>
              <a:rPr lang="hu-HU" sz="105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b="1" dirty="0" err="1">
                <a:solidFill>
                  <a:srgbClr val="10296B"/>
                </a:solidFill>
                <a:latin typeface="Arial"/>
                <a:cs typeface="Arial"/>
              </a:rPr>
              <a:t>projects</a:t>
            </a:r>
            <a:r>
              <a:rPr lang="hu-HU" sz="105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b="1" dirty="0" err="1">
                <a:solidFill>
                  <a:srgbClr val="10296B"/>
                </a:solidFill>
                <a:latin typeface="Arial"/>
                <a:cs typeface="Arial"/>
              </a:rPr>
              <a:t>are</a:t>
            </a:r>
            <a:r>
              <a:rPr lang="hu-HU" sz="105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b="1" dirty="0" err="1">
                <a:solidFill>
                  <a:srgbClr val="10296B"/>
                </a:solidFill>
                <a:latin typeface="Arial"/>
                <a:cs typeface="Arial"/>
              </a:rPr>
              <a:t>ongoing</a:t>
            </a:r>
            <a:r>
              <a:rPr lang="hu-HU" sz="105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b="1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05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b="1" dirty="0" err="1">
                <a:solidFill>
                  <a:srgbClr val="10296B"/>
                </a:solidFill>
                <a:latin typeface="Arial"/>
                <a:cs typeface="Arial"/>
              </a:rPr>
              <a:t>improve</a:t>
            </a:r>
            <a:r>
              <a:rPr lang="hu-HU" sz="105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b="1" dirty="0" err="1">
                <a:solidFill>
                  <a:srgbClr val="10296B"/>
                </a:solidFill>
                <a:latin typeface="Arial"/>
                <a:cs typeface="Arial"/>
              </a:rPr>
              <a:t>operational</a:t>
            </a:r>
            <a:r>
              <a:rPr lang="hu-HU" sz="1050" b="1" dirty="0">
                <a:solidFill>
                  <a:srgbClr val="10296B"/>
                </a:solidFill>
                <a:latin typeface="Arial"/>
                <a:cs typeface="Arial"/>
              </a:rPr>
              <a:t> excellence</a:t>
            </a: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AI-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supported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optimal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fueling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calculation</a:t>
            </a:r>
            <a:endParaRPr lang="hu-HU" sz="105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ETA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calculation-based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parking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lot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and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ferry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booking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(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already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done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)</a:t>
            </a: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RPA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based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7/24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bidding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and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order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management</a:t>
            </a: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AI-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based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document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quality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check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and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automatic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improvement</a:t>
            </a:r>
            <a:endParaRPr lang="hu-HU" sz="105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AI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based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driver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resource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allocation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considering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dozens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of „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soft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”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attributes</a:t>
            </a:r>
            <a:endParaRPr lang="hu-HU" sz="105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UI and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process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simplification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for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Gen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Z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with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the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help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of BTP</a:t>
            </a: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Automatic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chat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translation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(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including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custom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corporate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slang)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between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drivers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and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fleet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dispatchers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,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supporting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the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communications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among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multiple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languages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for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many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nationalities</a:t>
            </a:r>
            <a:endParaRPr lang="hu-HU" sz="105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Near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real-time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driver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behaviour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alerting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and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resource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reallocation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in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case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of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outlier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driving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style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based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on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telematics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data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(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eg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.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dangerous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driving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050" dirty="0" err="1">
                <a:solidFill>
                  <a:srgbClr val="10296B"/>
                </a:solidFill>
                <a:latin typeface="Arial"/>
                <a:cs typeface="Arial"/>
              </a:rPr>
              <a:t>style</a:t>
            </a:r>
            <a:r>
              <a:rPr lang="hu-HU" sz="1050" dirty="0">
                <a:solidFill>
                  <a:srgbClr val="10296B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250825" y="277128"/>
            <a:ext cx="4835491" cy="5283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Future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plans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–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the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fancy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part</a:t>
            </a:r>
            <a:endParaRPr lang="en-GB" sz="3000" b="1" spc="50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2" name="TextBox 28">
            <a:extLst>
              <a:ext uri="{FF2B5EF4-FFF2-40B4-BE49-F238E27FC236}">
                <a16:creationId xmlns:a16="http://schemas.microsoft.com/office/drawing/2014/main" id="{2FA87835-81C4-DF5D-39B8-634C422E9843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01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A772C-7609-7170-A7FD-1B2D1736C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743C64C-D3B6-BD80-A0FD-674509497127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D3E6AA-0BD2-58E2-618F-811DCF334F0D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noFill/>
            <a:ln>
              <a:solidFill>
                <a:srgbClr val="FDB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C1DEF3-C254-6DC7-681C-B4915954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2" name="Szövegdoboz 4">
            <a:extLst>
              <a:ext uri="{FF2B5EF4-FFF2-40B4-BE49-F238E27FC236}">
                <a16:creationId xmlns:a16="http://schemas.microsoft.com/office/drawing/2014/main" id="{699249AB-9DA8-6021-9659-0325FD3A6921}"/>
              </a:ext>
            </a:extLst>
          </p:cNvPr>
          <p:cNvSpPr txBox="1"/>
          <p:nvPr/>
        </p:nvSpPr>
        <p:spPr>
          <a:xfrm>
            <a:off x="250825" y="3221450"/>
            <a:ext cx="1842171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hu-HU" sz="3000" b="1" spc="50" dirty="0" err="1">
                <a:solidFill>
                  <a:srgbClr val="FDB933"/>
                </a:solidFill>
                <a:latin typeface="Impact"/>
                <a:cs typeface="Arial"/>
              </a:rPr>
              <a:t>Thank</a:t>
            </a:r>
            <a:r>
              <a:rPr lang="hu-HU" sz="3000" b="1" spc="50" dirty="0">
                <a:solidFill>
                  <a:srgbClr val="FDB933"/>
                </a:solidFill>
                <a:latin typeface="Impact"/>
                <a:cs typeface="Arial"/>
              </a:rPr>
              <a:t> </a:t>
            </a:r>
            <a:r>
              <a:rPr lang="hu-HU" sz="3000" b="1" spc="50" dirty="0" err="1">
                <a:solidFill>
                  <a:srgbClr val="FDB933"/>
                </a:solidFill>
                <a:latin typeface="Impact"/>
                <a:cs typeface="Arial"/>
              </a:rPr>
              <a:t>you</a:t>
            </a:r>
            <a:endParaRPr lang="x-none" sz="3000" dirty="0"/>
          </a:p>
        </p:txBody>
      </p:sp>
      <p:sp>
        <p:nvSpPr>
          <p:cNvPr id="6" name="Szövegdoboz 4">
            <a:extLst>
              <a:ext uri="{FF2B5EF4-FFF2-40B4-BE49-F238E27FC236}">
                <a16:creationId xmlns:a16="http://schemas.microsoft.com/office/drawing/2014/main" id="{265F820B-1155-2BD1-2873-F2066953EBB6}"/>
              </a:ext>
            </a:extLst>
          </p:cNvPr>
          <p:cNvSpPr txBox="1"/>
          <p:nvPr/>
        </p:nvSpPr>
        <p:spPr>
          <a:xfrm>
            <a:off x="250825" y="3221450"/>
            <a:ext cx="184731" cy="6001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hu-HU" sz="3300" b="1" spc="50" dirty="0">
              <a:solidFill>
                <a:srgbClr val="FDB933"/>
              </a:solidFill>
              <a:latin typeface="Impac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73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47454" y="821857"/>
            <a:ext cx="4424546" cy="38472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19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years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of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experience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with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SAP </a:t>
            </a:r>
          </a:p>
          <a:p>
            <a:pPr marL="28575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Across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different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industries</a:t>
            </a:r>
            <a:endParaRPr lang="hu-HU" sz="1800" b="1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Oil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&amp;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Gas</a:t>
            </a:r>
            <a:endParaRPr lang="hu-HU" sz="16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Telecommunication</a:t>
            </a:r>
            <a:endParaRPr lang="hu-HU" sz="16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Business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Intelligence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Consulting</a:t>
            </a:r>
          </a:p>
          <a:p>
            <a:pPr marL="628650" lvl="1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Transportation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,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complex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logistics</a:t>
            </a:r>
            <a:endParaRPr lang="hu-HU" sz="16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Working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for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Waberer’s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since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2018 </a:t>
            </a:r>
          </a:p>
          <a:p>
            <a:pPr marL="628650" lvl="1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Started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as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Head of BI &amp;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IoT</a:t>
            </a:r>
            <a:endParaRPr lang="hu-HU" sz="16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Promoted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CIO 4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years</a:t>
            </a:r>
            <a:r>
              <a:rPr lang="hu-HU" sz="16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600" dirty="0" err="1">
                <a:solidFill>
                  <a:srgbClr val="10296B"/>
                </a:solidFill>
                <a:latin typeface="Arial"/>
                <a:cs typeface="Arial"/>
              </a:rPr>
              <a:t>ago</a:t>
            </a:r>
            <a:endParaRPr lang="hu-HU" sz="16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100" dirty="0">
              <a:solidFill>
                <a:srgbClr val="10296B"/>
              </a:solidFill>
              <a:latin typeface="Arial"/>
              <a:cs typeface="Arial"/>
            </a:endParaRPr>
          </a:p>
        </p:txBody>
      </p:sp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182245" y="53736"/>
            <a:ext cx="7193915" cy="4938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2800" b="1" spc="50" dirty="0" err="1">
                <a:solidFill>
                  <a:srgbClr val="10296B"/>
                </a:solidFill>
                <a:latin typeface="Impact"/>
                <a:cs typeface="Arial"/>
              </a:rPr>
              <a:t>Personal</a:t>
            </a:r>
            <a:r>
              <a:rPr lang="hu-HU" sz="28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2800" b="1" spc="50" dirty="0" err="1">
                <a:solidFill>
                  <a:srgbClr val="10296B"/>
                </a:solidFill>
                <a:latin typeface="Impact"/>
                <a:cs typeface="Arial"/>
              </a:rPr>
              <a:t>intro</a:t>
            </a:r>
            <a:r>
              <a:rPr lang="hu-HU" sz="2800" b="1" spc="50" dirty="0">
                <a:solidFill>
                  <a:srgbClr val="10296B"/>
                </a:solidFill>
                <a:latin typeface="Impact"/>
                <a:cs typeface="Arial"/>
              </a:rPr>
              <a:t> – Tamas TOBAK</a:t>
            </a:r>
            <a:endParaRPr lang="en-GB" sz="2800" b="1" spc="50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0" name="TextBox 28">
            <a:extLst>
              <a:ext uri="{FF2B5EF4-FFF2-40B4-BE49-F238E27FC236}">
                <a16:creationId xmlns:a16="http://schemas.microsoft.com/office/drawing/2014/main" id="{251E42E9-6C3E-253C-5BF5-0D2BBABE2FAE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Kép 11" descr="A képen személy, Emberi arc, mosoly, ruházat látható&#10;&#10;Automatikusan generált leírás">
            <a:extLst>
              <a:ext uri="{FF2B5EF4-FFF2-40B4-BE49-F238E27FC236}">
                <a16:creationId xmlns:a16="http://schemas.microsoft.com/office/drawing/2014/main" id="{0633B931-781D-18C6-C11F-ED644F8D5D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93" y="532277"/>
            <a:ext cx="2950913" cy="442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5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82245" y="1049883"/>
            <a:ext cx="4135755" cy="34317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buClr>
                <a:srgbClr val="FFC000"/>
              </a:buClr>
            </a:pP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Hungary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compared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U.S.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states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</a:p>
          <a:p>
            <a:pPr marL="34290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Total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Area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: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About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the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size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of Indiana</a:t>
            </a:r>
          </a:p>
          <a:p>
            <a:pPr marL="34290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Nominal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GDP: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Similar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Kansas</a:t>
            </a:r>
          </a:p>
          <a:p>
            <a:pPr marL="34290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Population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: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Similar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New Jersey</a:t>
            </a:r>
          </a:p>
          <a:p>
            <a:pPr marL="28575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800" b="1" dirty="0">
              <a:solidFill>
                <a:srgbClr val="10296B"/>
              </a:solidFill>
              <a:latin typeface="Arial"/>
              <a:cs typeface="Arial"/>
            </a:endParaRPr>
          </a:p>
          <a:p>
            <a:pPr algn="just">
              <a:spcAft>
                <a:spcPts val="600"/>
              </a:spcAft>
              <a:buClr>
                <a:srgbClr val="FFC000"/>
              </a:buClr>
            </a:pP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Lot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of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fun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800" b="1" dirty="0" err="1">
                <a:solidFill>
                  <a:srgbClr val="10296B"/>
                </a:solidFill>
                <a:latin typeface="Arial"/>
                <a:cs typeface="Arial"/>
              </a:rPr>
              <a:t>facts</a:t>
            </a:r>
            <a:r>
              <a:rPr lang="hu-HU" sz="1800" b="1" dirty="0">
                <a:solidFill>
                  <a:srgbClr val="10296B"/>
                </a:solidFill>
                <a:latin typeface="Arial"/>
                <a:cs typeface="Arial"/>
              </a:rPr>
              <a:t>, Hungary has</a:t>
            </a:r>
          </a:p>
          <a:p>
            <a:pPr marL="34290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over 1000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thermal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springs</a:t>
            </a: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34290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hardest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language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to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learn</a:t>
            </a: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342900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biggest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parliamentary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building in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the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world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with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691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rooms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and 13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miles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of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stairs</a:t>
            </a:r>
            <a:endParaRPr lang="hu-HU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628650" lvl="1" indent="-285750" algn="just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hu-HU" sz="1100" dirty="0">
              <a:solidFill>
                <a:srgbClr val="10296B"/>
              </a:solidFill>
              <a:latin typeface="Arial"/>
              <a:cs typeface="Arial"/>
            </a:endParaRPr>
          </a:p>
        </p:txBody>
      </p:sp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0" y="69213"/>
            <a:ext cx="4656708" cy="9298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2800" b="1" spc="50" dirty="0">
                <a:solidFill>
                  <a:srgbClr val="10296B"/>
                </a:solidFill>
                <a:latin typeface="Impact"/>
                <a:cs typeface="Arial"/>
              </a:rPr>
              <a:t>HUNGARY: a </a:t>
            </a:r>
            <a:r>
              <a:rPr lang="hu-HU" sz="2800" b="1" spc="50" dirty="0" err="1">
                <a:solidFill>
                  <a:srgbClr val="10296B"/>
                </a:solidFill>
                <a:latin typeface="Impact"/>
                <a:cs typeface="Arial"/>
              </a:rPr>
              <a:t>small</a:t>
            </a:r>
            <a:r>
              <a:rPr lang="hu-HU" sz="28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2800" b="1" spc="50" dirty="0" err="1">
                <a:solidFill>
                  <a:srgbClr val="10296B"/>
                </a:solidFill>
                <a:latin typeface="Impact"/>
                <a:cs typeface="Arial"/>
              </a:rPr>
              <a:t>landlocked</a:t>
            </a:r>
            <a:r>
              <a:rPr lang="hu-HU" sz="2800" b="1" spc="50" dirty="0">
                <a:solidFill>
                  <a:srgbClr val="10296B"/>
                </a:solidFill>
                <a:latin typeface="Impact"/>
                <a:cs typeface="Arial"/>
              </a:rPr>
              <a:t> country in </a:t>
            </a:r>
            <a:r>
              <a:rPr lang="hu-HU" sz="2800" b="1" spc="50" dirty="0" err="1">
                <a:solidFill>
                  <a:srgbClr val="10296B"/>
                </a:solidFill>
                <a:latin typeface="Impact"/>
                <a:cs typeface="Arial"/>
              </a:rPr>
              <a:t>Central</a:t>
            </a:r>
            <a:r>
              <a:rPr lang="hu-HU" sz="2800" b="1" spc="50" dirty="0">
                <a:solidFill>
                  <a:srgbClr val="10296B"/>
                </a:solidFill>
                <a:latin typeface="Impact"/>
                <a:cs typeface="Arial"/>
              </a:rPr>
              <a:t> Europe</a:t>
            </a:r>
            <a:endParaRPr lang="en-GB" sz="2800" b="1" spc="50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0" name="TextBox 28">
            <a:extLst>
              <a:ext uri="{FF2B5EF4-FFF2-40B4-BE49-F238E27FC236}">
                <a16:creationId xmlns:a16="http://schemas.microsoft.com/office/drawing/2014/main" id="{251E42E9-6C3E-253C-5BF5-0D2BBABE2FAE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Kép 1" descr="A képen szöveg, térkép, atlasz látható&#10;&#10;Automatikusan generált leírás">
            <a:extLst>
              <a:ext uri="{FF2B5EF4-FFF2-40B4-BE49-F238E27FC236}">
                <a16:creationId xmlns:a16="http://schemas.microsoft.com/office/drawing/2014/main" id="{002B8652-117E-C71C-A325-97911CF72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6539"/>
            <a:ext cx="4572001" cy="474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1F0608-537E-0725-916E-BD905386DB34}"/>
              </a:ext>
            </a:extLst>
          </p:cNvPr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922C0-2778-7932-879E-23FF2B8DD848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zövegdoboz 5">
            <a:extLst>
              <a:ext uri="{FF2B5EF4-FFF2-40B4-BE49-F238E27FC236}">
                <a16:creationId xmlns:a16="http://schemas.microsoft.com/office/drawing/2014/main" id="{65C39F17-C6DF-1C4F-8032-37036AF33A77}"/>
              </a:ext>
            </a:extLst>
          </p:cNvPr>
          <p:cNvSpPr txBox="1"/>
          <p:nvPr/>
        </p:nvSpPr>
        <p:spPr>
          <a:xfrm>
            <a:off x="261608" y="1025143"/>
            <a:ext cx="3810860" cy="1595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700"/>
              </a:lnSpc>
            </a:pPr>
            <a:r>
              <a:rPr lang="en-GB" sz="1600" b="1" dirty="0">
                <a:solidFill>
                  <a:srgbClr val="10296B"/>
                </a:solidFill>
                <a:latin typeface="Arial"/>
                <a:ea typeface="+mn-lt"/>
                <a:cs typeface="Arial"/>
              </a:rPr>
              <a:t>We are proud of our predecessors because the values of these great companies are the cornerstones of our operations today.</a:t>
            </a:r>
            <a:endParaRPr lang="hu-HU" sz="1600" b="1" dirty="0">
              <a:solidFill>
                <a:srgbClr val="10296B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ts val="1700"/>
              </a:lnSpc>
            </a:pPr>
            <a:br>
              <a:rPr lang="en-GB" sz="1600" b="1" dirty="0">
                <a:solidFill>
                  <a:srgbClr val="10296B"/>
                </a:solidFill>
                <a:latin typeface="Arial"/>
                <a:ea typeface="+mn-lt"/>
                <a:cs typeface="Arial"/>
              </a:rPr>
            </a:br>
            <a:r>
              <a:rPr lang="en-GB" sz="1600" b="1" dirty="0">
                <a:solidFill>
                  <a:srgbClr val="10296B"/>
                </a:solidFill>
                <a:latin typeface="Arial"/>
                <a:ea typeface="+mn-lt"/>
                <a:cs typeface="Arial"/>
              </a:rPr>
              <a:t>We have grown stronger through every change and merger.</a:t>
            </a:r>
          </a:p>
        </p:txBody>
      </p:sp>
      <p:sp>
        <p:nvSpPr>
          <p:cNvPr id="2" name="Szövegdoboz 4">
            <a:extLst>
              <a:ext uri="{FF2B5EF4-FFF2-40B4-BE49-F238E27FC236}">
                <a16:creationId xmlns:a16="http://schemas.microsoft.com/office/drawing/2014/main" id="{43CBD1EF-633E-1F23-53E3-567C97959F12}"/>
              </a:ext>
            </a:extLst>
          </p:cNvPr>
          <p:cNvSpPr txBox="1"/>
          <p:nvPr/>
        </p:nvSpPr>
        <p:spPr>
          <a:xfrm>
            <a:off x="250825" y="277128"/>
            <a:ext cx="3343800" cy="6001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hu-HU" sz="3300" b="1" dirty="0">
                <a:solidFill>
                  <a:srgbClr val="10296B"/>
                </a:solidFill>
                <a:latin typeface="Impact"/>
                <a:cs typeface="Arial"/>
              </a:rPr>
              <a:t>75 </a:t>
            </a:r>
            <a:r>
              <a:rPr lang="hu-HU" sz="3300" b="1" dirty="0" err="1">
                <a:solidFill>
                  <a:srgbClr val="10296B"/>
                </a:solidFill>
                <a:latin typeface="Impact"/>
                <a:cs typeface="Arial"/>
              </a:rPr>
              <a:t>years</a:t>
            </a:r>
            <a:r>
              <a:rPr lang="hu-HU" sz="3300" b="1" dirty="0">
                <a:solidFill>
                  <a:srgbClr val="10296B"/>
                </a:solidFill>
                <a:latin typeface="Impact"/>
                <a:cs typeface="Arial"/>
              </a:rPr>
              <a:t> of h</a:t>
            </a:r>
            <a:r>
              <a:rPr lang="en-GB" sz="3300" b="1" dirty="0" err="1">
                <a:solidFill>
                  <a:srgbClr val="10296B"/>
                </a:solidFill>
                <a:latin typeface="Impact"/>
                <a:cs typeface="Arial"/>
              </a:rPr>
              <a:t>istory</a:t>
            </a:r>
            <a:endParaRPr lang="en-GB" sz="3300" b="1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BFFFF8-8DF8-B192-9A91-E4211BBD6B55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6411C-FA32-D0CC-E5B0-858AFDEDE5EF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DA4396-CAD8-E04B-6738-738806242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F9CBA9C-A21B-0C25-7BB7-6D237EB44C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2468" y="819387"/>
            <a:ext cx="5144557" cy="34297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F6F40-4E85-CF6D-E30F-E16BFD40F5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 descr="A képen jármű, kültéri, közlekedés, Szárazföldi jármű látható&#10;&#10;Automatikusan generált leírás">
            <a:extLst>
              <a:ext uri="{FF2B5EF4-FFF2-40B4-BE49-F238E27FC236}">
                <a16:creationId xmlns:a16="http://schemas.microsoft.com/office/drawing/2014/main" id="{AB767614-CCAA-59BC-7240-7AF4127F2B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8" y="3038967"/>
            <a:ext cx="3741393" cy="21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5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EA2B4A0-B864-4D84-CAB9-6D16C723BE7A}"/>
              </a:ext>
            </a:extLst>
          </p:cNvPr>
          <p:cNvSpPr/>
          <p:nvPr/>
        </p:nvSpPr>
        <p:spPr>
          <a:xfrm>
            <a:off x="-52497" y="-1"/>
            <a:ext cx="3708698" cy="5143493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Szövegdoboz 4">
            <a:extLst>
              <a:ext uri="{FF2B5EF4-FFF2-40B4-BE49-F238E27FC236}">
                <a16:creationId xmlns:a16="http://schemas.microsoft.com/office/drawing/2014/main" id="{E4271F32-457B-57CD-06FF-06F9754F5C28}"/>
              </a:ext>
            </a:extLst>
          </p:cNvPr>
          <p:cNvSpPr txBox="1"/>
          <p:nvPr/>
        </p:nvSpPr>
        <p:spPr>
          <a:xfrm>
            <a:off x="145549" y="277128"/>
            <a:ext cx="3528145" cy="6001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 rtl="0"/>
            <a:r>
              <a:rPr lang="en-GB" sz="3300" b="1" i="0" u="none" baseline="0" dirty="0">
                <a:solidFill>
                  <a:srgbClr val="10296B"/>
                </a:solidFill>
                <a:latin typeface="Impact"/>
                <a:cs typeface="Arial"/>
              </a:rPr>
              <a:t>Waberer</a:t>
            </a:r>
            <a:r>
              <a:rPr lang="en-GB" sz="3300" b="1" dirty="0">
                <a:solidFill>
                  <a:srgbClr val="10296B"/>
                </a:solidFill>
                <a:latin typeface="Impact"/>
                <a:cs typeface="Arial"/>
              </a:rPr>
              <a:t>’s Group</a:t>
            </a:r>
          </a:p>
        </p:txBody>
      </p:sp>
      <p:sp>
        <p:nvSpPr>
          <p:cNvPr id="5" name="Szövegdoboz 21">
            <a:extLst>
              <a:ext uri="{FF2B5EF4-FFF2-40B4-BE49-F238E27FC236}">
                <a16:creationId xmlns:a16="http://schemas.microsoft.com/office/drawing/2014/main" id="{190DF6DF-725C-8036-E9D5-67D643AA5DAE}"/>
              </a:ext>
            </a:extLst>
          </p:cNvPr>
          <p:cNvSpPr txBox="1"/>
          <p:nvPr/>
        </p:nvSpPr>
        <p:spPr>
          <a:xfrm>
            <a:off x="266953" y="1034585"/>
            <a:ext cx="2851385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dirty="0">
                <a:solidFill>
                  <a:srgbClr val="10296B"/>
                </a:solidFill>
                <a:latin typeface="Arial"/>
                <a:ea typeface="+mn-lt"/>
                <a:cs typeface="Arial"/>
              </a:rPr>
              <a:t>We are one of Europe’s leading logistics providers.</a:t>
            </a:r>
            <a:r>
              <a:rPr lang="en-GB" sz="1600" i="0" u="none" strike="noStrike" dirty="0">
                <a:solidFill>
                  <a:srgbClr val="10296B"/>
                </a:solidFill>
                <a:latin typeface="Arial"/>
                <a:ea typeface="+mn-lt"/>
                <a:cs typeface="Arial"/>
              </a:rPr>
              <a:t> </a:t>
            </a:r>
            <a:endParaRPr lang="hu-HU" sz="1600" i="0" u="none" strike="noStrike" dirty="0">
              <a:solidFill>
                <a:srgbClr val="10296B"/>
              </a:solidFill>
              <a:latin typeface="Arial"/>
              <a:ea typeface="+mn-lt"/>
              <a:cs typeface="Arial"/>
            </a:endParaRPr>
          </a:p>
          <a:p>
            <a:endParaRPr lang="hu-HU" sz="1100" dirty="0">
              <a:solidFill>
                <a:srgbClr val="10296B"/>
              </a:solidFill>
              <a:latin typeface="Arial"/>
              <a:ea typeface="+mn-lt"/>
              <a:cs typeface="Arial"/>
            </a:endParaRPr>
          </a:p>
          <a:p>
            <a:r>
              <a:rPr lang="en-GB" sz="1100" dirty="0">
                <a:solidFill>
                  <a:srgbClr val="10296B"/>
                </a:solidFill>
                <a:latin typeface="Arial"/>
                <a:ea typeface="+mn-lt"/>
                <a:cs typeface="Arial"/>
              </a:rPr>
              <a:t>We have the largest warehouses and fleet in Hungary, enabling us to provide services across Europe. </a:t>
            </a:r>
            <a:endParaRPr lang="hu-HU" sz="1100" dirty="0">
              <a:solidFill>
                <a:srgbClr val="10296B"/>
              </a:solidFill>
              <a:latin typeface="Arial"/>
              <a:ea typeface="+mn-lt"/>
              <a:cs typeface="Arial"/>
            </a:endParaRPr>
          </a:p>
          <a:p>
            <a:endParaRPr lang="hu-HU" sz="1100" dirty="0">
              <a:solidFill>
                <a:srgbClr val="10296B"/>
              </a:solidFill>
              <a:latin typeface="Arial"/>
              <a:ea typeface="+mn-lt"/>
              <a:cs typeface="Arial"/>
            </a:endParaRPr>
          </a:p>
          <a:p>
            <a:r>
              <a:rPr lang="en-GB" sz="1100" dirty="0">
                <a:solidFill>
                  <a:srgbClr val="10296B"/>
                </a:solidFill>
                <a:latin typeface="Arial"/>
                <a:ea typeface="+mn-lt"/>
                <a:cs typeface="Arial"/>
              </a:rPr>
              <a:t>Our customised solutions catering for the most diverse logistics needs make us the right choice when a complex service package tailored to customer needs is required.</a:t>
            </a:r>
            <a:endParaRPr lang="hu-HU" sz="1100" dirty="0">
              <a:solidFill>
                <a:srgbClr val="10296B"/>
              </a:solidFill>
              <a:latin typeface="Arial"/>
              <a:ea typeface="+mn-lt"/>
              <a:cs typeface="Arial"/>
            </a:endParaRPr>
          </a:p>
          <a:p>
            <a:endParaRPr lang="hu-HU" sz="1100" dirty="0">
              <a:solidFill>
                <a:srgbClr val="10296B"/>
              </a:solidFill>
              <a:latin typeface="Arial"/>
              <a:ea typeface="+mn-lt"/>
              <a:cs typeface="Arial"/>
            </a:endParaRPr>
          </a:p>
          <a:p>
            <a:endParaRPr lang="hu-HU" sz="1100" dirty="0">
              <a:solidFill>
                <a:srgbClr val="10296B"/>
              </a:solidFill>
              <a:latin typeface="Arial"/>
              <a:ea typeface="+mn-lt"/>
              <a:cs typeface="Arial"/>
            </a:endParaRPr>
          </a:p>
          <a:p>
            <a:r>
              <a:rPr lang="en-US" sz="1400" dirty="0"/>
              <a:t>Meet Waberer's Group in one minute! (youtube.com)</a:t>
            </a:r>
            <a:endParaRPr lang="en-GB" sz="1100" dirty="0">
              <a:solidFill>
                <a:srgbClr val="10296B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B01C2-8460-50C1-FD0A-85B9C9EE43DD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21">
            <a:extLst>
              <a:ext uri="{FF2B5EF4-FFF2-40B4-BE49-F238E27FC236}">
                <a16:creationId xmlns:a16="http://schemas.microsoft.com/office/drawing/2014/main" id="{F1FB44A8-D46A-6061-C915-F1E7A13C6142}"/>
              </a:ext>
            </a:extLst>
          </p:cNvPr>
          <p:cNvSpPr txBox="1"/>
          <p:nvPr/>
        </p:nvSpPr>
        <p:spPr>
          <a:xfrm>
            <a:off x="3886080" y="3136191"/>
            <a:ext cx="49119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>
                <a:solidFill>
                  <a:srgbClr val="10296B"/>
                </a:solidFill>
                <a:latin typeface="Impact"/>
                <a:cs typeface="Arial"/>
              </a:rPr>
              <a:t>Main activities:</a:t>
            </a:r>
          </a:p>
          <a:p>
            <a:pPr algn="l"/>
            <a:endParaRPr lang="en-US" sz="2400" b="0" i="0" u="none" strike="noStrike">
              <a:solidFill>
                <a:srgbClr val="10296B"/>
              </a:solidFill>
              <a:effectLst/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6BD061-B34B-F33F-E2CC-5BFA497F3CF9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8BF6079-FC86-4107-3572-2BCA50F68F5D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DF28717-4866-6ADD-EAFF-4B05B57B7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A5A644-E583-6856-6296-0769DE311E20}"/>
              </a:ext>
            </a:extLst>
          </p:cNvPr>
          <p:cNvSpPr txBox="1"/>
          <p:nvPr/>
        </p:nvSpPr>
        <p:spPr>
          <a:xfrm>
            <a:off x="4934483" y="4200844"/>
            <a:ext cx="4823790" cy="6924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300" b="1">
                <a:solidFill>
                  <a:srgbClr val="10296B"/>
                </a:solidFill>
                <a:latin typeface="Arial"/>
                <a:cs typeface="Arial"/>
              </a:rPr>
              <a:t>Freight </a:t>
            </a:r>
          </a:p>
          <a:p>
            <a:r>
              <a:rPr lang="en-GB" sz="1300" b="1">
                <a:solidFill>
                  <a:srgbClr val="10296B"/>
                </a:solidFill>
                <a:latin typeface="Arial"/>
                <a:cs typeface="Arial"/>
              </a:rPr>
              <a:t>Forwarding</a:t>
            </a:r>
            <a:br>
              <a:rPr lang="en-GB" sz="1300" b="1">
                <a:solidFill>
                  <a:srgbClr val="10296B"/>
                </a:solidFill>
                <a:latin typeface="Arial"/>
                <a:cs typeface="Arial"/>
              </a:rPr>
            </a:br>
            <a:r>
              <a:rPr lang="en-GB" sz="1300" b="1">
                <a:solidFill>
                  <a:srgbClr val="10296B"/>
                </a:solidFill>
                <a:latin typeface="Arial"/>
                <a:cs typeface="Arial"/>
              </a:rPr>
              <a:t>Solutions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84B453-FCC0-22A6-08E1-1A0E930FC80C}"/>
              </a:ext>
            </a:extLst>
          </p:cNvPr>
          <p:cNvSpPr txBox="1"/>
          <p:nvPr/>
        </p:nvSpPr>
        <p:spPr>
          <a:xfrm>
            <a:off x="3865544" y="4155557"/>
            <a:ext cx="1372642" cy="7001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300" b="1">
                <a:solidFill>
                  <a:srgbClr val="10296B"/>
                </a:solidFill>
                <a:latin typeface="Arial"/>
                <a:cs typeface="Arial"/>
              </a:rPr>
              <a:t>Complex</a:t>
            </a:r>
            <a:br>
              <a:rPr lang="en-GB" sz="1300" b="1">
                <a:solidFill>
                  <a:srgbClr val="10296B"/>
                </a:solidFill>
                <a:latin typeface="Arial"/>
                <a:cs typeface="Arial"/>
              </a:rPr>
            </a:br>
            <a:r>
              <a:rPr lang="en-GB" sz="1300" b="1">
                <a:solidFill>
                  <a:srgbClr val="10296B"/>
                </a:solidFill>
                <a:latin typeface="Arial"/>
                <a:cs typeface="Arial"/>
              </a:rPr>
              <a:t>Logistics</a:t>
            </a:r>
            <a:br>
              <a:rPr lang="en-GB" sz="1300" b="1">
                <a:solidFill>
                  <a:srgbClr val="10296B"/>
                </a:solidFill>
                <a:latin typeface="Arial"/>
                <a:cs typeface="Arial"/>
              </a:rPr>
            </a:br>
            <a:r>
              <a:rPr lang="en-GB" sz="1300" b="1">
                <a:solidFill>
                  <a:srgbClr val="10296B"/>
                </a:solidFill>
                <a:latin typeface="Arial"/>
                <a:cs typeface="Arial"/>
              </a:rPr>
              <a:t>Solutions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3A6E10-0D5B-8765-5DC0-9CACFE52663B}"/>
              </a:ext>
            </a:extLst>
          </p:cNvPr>
          <p:cNvSpPr txBox="1"/>
          <p:nvPr/>
        </p:nvSpPr>
        <p:spPr>
          <a:xfrm>
            <a:off x="6386153" y="4226957"/>
            <a:ext cx="4823790" cy="2923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GB" sz="1300" b="1">
                <a:solidFill>
                  <a:srgbClr val="10296B"/>
                </a:solidFill>
                <a:latin typeface="Arial"/>
                <a:cs typeface="Arial"/>
              </a:rPr>
              <a:t>Warehousing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B029F2A-D15C-233C-DF7F-303EA845ED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77" y="3598614"/>
            <a:ext cx="628343" cy="6283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31AF730-CD47-7EBB-88D3-11DBF175AF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6629" y="3563445"/>
            <a:ext cx="628343" cy="62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2DD0F70-F00A-EF9B-C479-289C796D98B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064" y="3527214"/>
            <a:ext cx="628343" cy="6283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849841-193C-888D-FD32-A9263F27834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8" t="1" b="339"/>
          <a:stretch/>
        </p:blipFill>
        <p:spPr>
          <a:xfrm>
            <a:off x="3896629" y="1146368"/>
            <a:ext cx="5370990" cy="1801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E56C66-455B-926B-5FA0-8B83D42B3452}"/>
              </a:ext>
            </a:extLst>
          </p:cNvPr>
          <p:cNvSpPr txBox="1"/>
          <p:nvPr/>
        </p:nvSpPr>
        <p:spPr>
          <a:xfrm>
            <a:off x="7680534" y="4226957"/>
            <a:ext cx="4823790" cy="2923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GB" sz="1300" b="1">
                <a:solidFill>
                  <a:srgbClr val="10296B"/>
                </a:solidFill>
                <a:latin typeface="Arial"/>
                <a:cs typeface="Arial"/>
              </a:rPr>
              <a:t>Insurance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5C36C-40DB-C95F-1C82-AD3D57834A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951" y="3666324"/>
            <a:ext cx="400644" cy="417692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72007C-4DAD-8884-AAAD-B22EF3D9F7A7}"/>
              </a:ext>
            </a:extLst>
          </p:cNvPr>
          <p:cNvSpPr txBox="1">
            <a:spLocks/>
          </p:cNvSpPr>
          <p:nvPr/>
        </p:nvSpPr>
        <p:spPr>
          <a:xfrm>
            <a:off x="6788818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0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4">
            <a:extLst>
              <a:ext uri="{FF2B5EF4-FFF2-40B4-BE49-F238E27FC236}">
                <a16:creationId xmlns:a16="http://schemas.microsoft.com/office/drawing/2014/main" id="{E4271F32-457B-57CD-06FF-06F9754F5C28}"/>
              </a:ext>
            </a:extLst>
          </p:cNvPr>
          <p:cNvSpPr txBox="1"/>
          <p:nvPr/>
        </p:nvSpPr>
        <p:spPr>
          <a:xfrm>
            <a:off x="250825" y="277128"/>
            <a:ext cx="2223686" cy="6001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GB" sz="3300" b="1" dirty="0">
                <a:solidFill>
                  <a:srgbClr val="10296B"/>
                </a:solidFill>
                <a:latin typeface="Impact"/>
                <a:cs typeface="Arial"/>
              </a:rPr>
              <a:t>In figures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452AD-0796-7142-B6BB-040BCDF4A277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365337-99E7-32E7-98BA-89E60A40756F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C5E4F7-F863-CF27-7EBB-26D07D35A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AB01C2-8460-50C1-FD0A-85B9C9EE43DD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EA2E5-8591-9F07-91E2-3DB641C28D4D}"/>
              </a:ext>
            </a:extLst>
          </p:cNvPr>
          <p:cNvSpPr/>
          <p:nvPr/>
        </p:nvSpPr>
        <p:spPr>
          <a:xfrm>
            <a:off x="2074640" y="2017477"/>
            <a:ext cx="184731" cy="2461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x-none" sz="1499" baseline="30000">
              <a:solidFill>
                <a:srgbClr val="0028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9C3488E-2E1E-AC50-24CC-F66B2C9A898B}"/>
              </a:ext>
            </a:extLst>
          </p:cNvPr>
          <p:cNvSpPr txBox="1">
            <a:spLocks/>
          </p:cNvSpPr>
          <p:nvPr/>
        </p:nvSpPr>
        <p:spPr>
          <a:xfrm>
            <a:off x="6788818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9AE0CD-CB1F-4C91-B200-096E8F213873}" type="slidenum">
              <a:rPr lang="hu-HU" sz="700" b="1" smtClean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hu-HU" sz="700" b="1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FCA083-ED22-F7CB-08EE-6CA3131A67A7}"/>
              </a:ext>
            </a:extLst>
          </p:cNvPr>
          <p:cNvGrpSpPr/>
          <p:nvPr/>
        </p:nvGrpSpPr>
        <p:grpSpPr>
          <a:xfrm>
            <a:off x="1032711" y="693856"/>
            <a:ext cx="8111289" cy="4210329"/>
            <a:chOff x="1180686" y="675076"/>
            <a:chExt cx="8111289" cy="4210329"/>
          </a:xfrm>
        </p:grpSpPr>
        <p:sp>
          <p:nvSpPr>
            <p:cNvPr id="13" name="Szövegdoboz 10">
              <a:extLst>
                <a:ext uri="{FF2B5EF4-FFF2-40B4-BE49-F238E27FC236}">
                  <a16:creationId xmlns:a16="http://schemas.microsoft.com/office/drawing/2014/main" id="{C2128D46-9EDF-CCF7-EEDC-01A8F0B0D4E0}"/>
                </a:ext>
              </a:extLst>
            </p:cNvPr>
            <p:cNvSpPr txBox="1"/>
            <p:nvPr/>
          </p:nvSpPr>
          <p:spPr>
            <a:xfrm>
              <a:off x="1849123" y="857838"/>
              <a:ext cx="1012560" cy="471347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r>
                <a:rPr lang="hu-HU" sz="1600" b="1" dirty="0">
                  <a:solidFill>
                    <a:srgbClr val="10296B"/>
                  </a:solidFill>
                  <a:latin typeface="Arial"/>
                  <a:cs typeface="Arial"/>
                </a:rPr>
                <a:t>3 0</a:t>
              </a:r>
              <a:r>
                <a:rPr lang="en-GB" sz="1600" b="1" dirty="0">
                  <a:solidFill>
                    <a:srgbClr val="10296B"/>
                  </a:solidFill>
                  <a:latin typeface="Arial"/>
                  <a:cs typeface="Arial"/>
                </a:rPr>
                <a:t>00</a:t>
              </a:r>
              <a:endParaRPr lang="hu-HU" dirty="0"/>
            </a:p>
            <a:p>
              <a:r>
                <a:rPr lang="en-GB" sz="1000" b="1" dirty="0">
                  <a:solidFill>
                    <a:srgbClr val="10296B"/>
                  </a:solidFill>
                  <a:latin typeface="Arial"/>
                  <a:cs typeface="Arial"/>
                </a:rPr>
                <a:t>own vehicles</a:t>
              </a:r>
            </a:p>
          </p:txBody>
        </p:sp>
        <p:sp>
          <p:nvSpPr>
            <p:cNvPr id="16" name="Szövegdoboz 10">
              <a:extLst>
                <a:ext uri="{FF2B5EF4-FFF2-40B4-BE49-F238E27FC236}">
                  <a16:creationId xmlns:a16="http://schemas.microsoft.com/office/drawing/2014/main" id="{F5916D38-5368-E4BD-2AF2-03F5FFC32320}"/>
                </a:ext>
              </a:extLst>
            </p:cNvPr>
            <p:cNvSpPr txBox="1"/>
            <p:nvPr/>
          </p:nvSpPr>
          <p:spPr>
            <a:xfrm>
              <a:off x="1180686" y="1868240"/>
              <a:ext cx="1636772" cy="46935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r>
                <a:rPr lang="en-GB" sz="1600" b="1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250 000 m</a:t>
              </a:r>
              <a:r>
                <a:rPr lang="en-GB" sz="1600" b="1" baseline="30000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r>
                <a:rPr lang="en-GB" sz="1000" b="1">
                  <a:solidFill>
                    <a:srgbClr val="10296B"/>
                  </a:solidFill>
                  <a:latin typeface="Arial"/>
                  <a:cs typeface="Arial"/>
                </a:rPr>
                <a:t>warehouse capacity</a:t>
              </a:r>
            </a:p>
          </p:txBody>
        </p:sp>
        <p:sp>
          <p:nvSpPr>
            <p:cNvPr id="31" name="Szövegdoboz 10">
              <a:extLst>
                <a:ext uri="{FF2B5EF4-FFF2-40B4-BE49-F238E27FC236}">
                  <a16:creationId xmlns:a16="http://schemas.microsoft.com/office/drawing/2014/main" id="{BF3E9D24-CAF2-B6A5-307F-2A8792277278}"/>
                </a:ext>
              </a:extLst>
            </p:cNvPr>
            <p:cNvSpPr txBox="1"/>
            <p:nvPr/>
          </p:nvSpPr>
          <p:spPr>
            <a:xfrm>
              <a:off x="2063294" y="2865555"/>
              <a:ext cx="1636772" cy="46935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r>
                <a:rPr lang="en-GB" sz="1600" b="1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6 000</a:t>
              </a:r>
            </a:p>
            <a:p>
              <a:r>
                <a:rPr lang="en-GB" sz="1000" b="1">
                  <a:solidFill>
                    <a:srgbClr val="10296B"/>
                  </a:solidFill>
                  <a:latin typeface="Arial"/>
                  <a:cs typeface="Arial"/>
                </a:rPr>
                <a:t>employees</a:t>
              </a:r>
            </a:p>
          </p:txBody>
        </p:sp>
        <p:sp>
          <p:nvSpPr>
            <p:cNvPr id="32" name="Szövegdoboz 10">
              <a:extLst>
                <a:ext uri="{FF2B5EF4-FFF2-40B4-BE49-F238E27FC236}">
                  <a16:creationId xmlns:a16="http://schemas.microsoft.com/office/drawing/2014/main" id="{D0D0865C-2A60-0119-CC18-C41C7561EB00}"/>
                </a:ext>
              </a:extLst>
            </p:cNvPr>
            <p:cNvSpPr txBox="1"/>
            <p:nvPr/>
          </p:nvSpPr>
          <p:spPr>
            <a:xfrm>
              <a:off x="2479530" y="3589948"/>
              <a:ext cx="1636772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r>
                <a:rPr lang="en-GB" sz="1600" b="1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320</a:t>
              </a:r>
            </a:p>
            <a:p>
              <a:r>
                <a:rPr lang="en-GB" sz="1000" b="1">
                  <a:solidFill>
                    <a:srgbClr val="10296B"/>
                  </a:solidFill>
                  <a:latin typeface="Arial"/>
                  <a:cs typeface="Arial"/>
                </a:rPr>
                <a:t>material handling</a:t>
              </a:r>
              <a:br>
                <a:rPr lang="en-GB" sz="1000" b="1">
                  <a:solidFill>
                    <a:srgbClr val="10296B"/>
                  </a:solidFill>
                  <a:latin typeface="Arial"/>
                  <a:cs typeface="Arial"/>
                </a:rPr>
              </a:br>
              <a:r>
                <a:rPr lang="en-GB" sz="1000" b="1">
                  <a:solidFill>
                    <a:srgbClr val="10296B"/>
                  </a:solidFill>
                  <a:latin typeface="Arial"/>
                  <a:cs typeface="Arial"/>
                </a:rPr>
                <a:t>devices</a:t>
              </a:r>
            </a:p>
          </p:txBody>
        </p:sp>
        <p:sp>
          <p:nvSpPr>
            <p:cNvPr id="33" name="Szövegdoboz 10">
              <a:extLst>
                <a:ext uri="{FF2B5EF4-FFF2-40B4-BE49-F238E27FC236}">
                  <a16:creationId xmlns:a16="http://schemas.microsoft.com/office/drawing/2014/main" id="{CF2902CC-B8B4-E07B-D365-56F70E28CD88}"/>
                </a:ext>
              </a:extLst>
            </p:cNvPr>
            <p:cNvSpPr txBox="1"/>
            <p:nvPr/>
          </p:nvSpPr>
          <p:spPr>
            <a:xfrm>
              <a:off x="6748050" y="3682619"/>
              <a:ext cx="1636772" cy="46935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r>
                <a:rPr lang="en-GB" sz="1600" b="1">
                  <a:solidFill>
                    <a:srgbClr val="10296B"/>
                  </a:solidFill>
                  <a:latin typeface="Arial"/>
                  <a:cs typeface="Arial"/>
                </a:rPr>
                <a:t>EUR 711 M</a:t>
              </a:r>
            </a:p>
            <a:p>
              <a:r>
                <a:rPr lang="en-GB" sz="1000" b="1">
                  <a:solidFill>
                    <a:srgbClr val="10296B"/>
                  </a:solidFill>
                  <a:latin typeface="Arial"/>
                  <a:cs typeface="Arial"/>
                </a:rPr>
                <a:t>sales turnover</a:t>
              </a:r>
            </a:p>
          </p:txBody>
        </p:sp>
        <p:sp>
          <p:nvSpPr>
            <p:cNvPr id="34" name="Szövegdoboz 10">
              <a:extLst>
                <a:ext uri="{FF2B5EF4-FFF2-40B4-BE49-F238E27FC236}">
                  <a16:creationId xmlns:a16="http://schemas.microsoft.com/office/drawing/2014/main" id="{62F3774A-DB5C-9DC8-F877-6555E54FFDC0}"/>
                </a:ext>
              </a:extLst>
            </p:cNvPr>
            <p:cNvSpPr txBox="1"/>
            <p:nvPr/>
          </p:nvSpPr>
          <p:spPr>
            <a:xfrm>
              <a:off x="7364079" y="2833724"/>
              <a:ext cx="1636772" cy="471347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r>
                <a:rPr lang="en-GB" sz="1600" b="1" dirty="0">
                  <a:solidFill>
                    <a:srgbClr val="10296B"/>
                  </a:solidFill>
                  <a:latin typeface="Arial"/>
                  <a:cs typeface="Arial"/>
                </a:rPr>
                <a:t>EUR 43 M</a:t>
              </a:r>
            </a:p>
            <a:p>
              <a:r>
                <a:rPr lang="en-GB" sz="1013" b="1" dirty="0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EBIT</a:t>
              </a:r>
            </a:p>
          </p:txBody>
        </p:sp>
        <p:sp>
          <p:nvSpPr>
            <p:cNvPr id="35" name="Szövegdoboz 10">
              <a:extLst>
                <a:ext uri="{FF2B5EF4-FFF2-40B4-BE49-F238E27FC236}">
                  <a16:creationId xmlns:a16="http://schemas.microsoft.com/office/drawing/2014/main" id="{5D9BE958-C272-2475-4983-EFC241E69CAD}"/>
                </a:ext>
              </a:extLst>
            </p:cNvPr>
            <p:cNvSpPr txBox="1"/>
            <p:nvPr/>
          </p:nvSpPr>
          <p:spPr>
            <a:xfrm>
              <a:off x="7655203" y="1854876"/>
              <a:ext cx="1636772" cy="471347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r>
                <a:rPr lang="en-GB" sz="1600" b="1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1.1 M</a:t>
              </a:r>
            </a:p>
            <a:p>
              <a:r>
                <a:rPr lang="en-GB" sz="1000" b="1">
                  <a:solidFill>
                    <a:srgbClr val="10296B"/>
                  </a:solidFill>
                  <a:latin typeface="Arial"/>
                  <a:cs typeface="Arial"/>
                </a:rPr>
                <a:t>zero CO</a:t>
              </a:r>
              <a:r>
                <a:rPr lang="en-GB" sz="1000" b="1" baseline="-25000">
                  <a:solidFill>
                    <a:srgbClr val="10296B"/>
                  </a:solidFill>
                  <a:latin typeface="Arial"/>
                  <a:cs typeface="Arial"/>
                </a:rPr>
                <a:t>2</a:t>
              </a:r>
              <a:r>
                <a:rPr lang="en-GB" sz="1000" b="1">
                  <a:solidFill>
                    <a:srgbClr val="10296B"/>
                  </a:solidFill>
                  <a:latin typeface="Arial"/>
                  <a:cs typeface="Arial"/>
                </a:rPr>
                <a:t> kilometres</a:t>
              </a:r>
            </a:p>
          </p:txBody>
        </p:sp>
        <p:sp>
          <p:nvSpPr>
            <p:cNvPr id="37" name="Szövegdoboz 10">
              <a:extLst>
                <a:ext uri="{FF2B5EF4-FFF2-40B4-BE49-F238E27FC236}">
                  <a16:creationId xmlns:a16="http://schemas.microsoft.com/office/drawing/2014/main" id="{E371DCA0-AD77-8291-DC99-53DB5584E86B}"/>
                </a:ext>
              </a:extLst>
            </p:cNvPr>
            <p:cNvSpPr txBox="1"/>
            <p:nvPr/>
          </p:nvSpPr>
          <p:spPr>
            <a:xfrm>
              <a:off x="7398919" y="780263"/>
              <a:ext cx="1436847" cy="46935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r>
                <a:rPr lang="en-GB" sz="1600" b="1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75</a:t>
              </a:r>
            </a:p>
            <a:p>
              <a:r>
                <a:rPr lang="en-GB" sz="1000" b="1">
                  <a:solidFill>
                    <a:srgbClr val="10296B"/>
                  </a:solidFill>
                  <a:latin typeface="Arial"/>
                  <a:cs typeface="Arial"/>
                </a:rPr>
                <a:t>years of experience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2D4E0C-4E7E-82ED-4207-0A64BB55EE03}"/>
                </a:ext>
              </a:extLst>
            </p:cNvPr>
            <p:cNvGrpSpPr/>
            <p:nvPr/>
          </p:nvGrpSpPr>
          <p:grpSpPr>
            <a:xfrm>
              <a:off x="2706322" y="675076"/>
              <a:ext cx="4878814" cy="3844089"/>
              <a:chOff x="2706322" y="955258"/>
              <a:chExt cx="4878814" cy="384408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4574EAE-EA77-FCAC-BE3C-6FA970DFA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6322" y="955258"/>
                <a:ext cx="4878814" cy="3844089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DC1DA2F-22D6-502D-C2E3-635399220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3795" y="1112430"/>
                <a:ext cx="488195" cy="488195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063F51F-715A-BA75-E8B2-B436A1ABC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6" y="2181610"/>
                <a:ext cx="463774" cy="463774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82A118E-E83A-0B99-C456-0FAC65CA1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2756" y="3098777"/>
                <a:ext cx="538210" cy="538210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DE003BC6-643F-C3A7-46BC-B912EC0AD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4766" y="3901842"/>
                <a:ext cx="464607" cy="464607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AC8551E-B62E-DBE5-0E8C-1C460BE0B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2586" y="3901842"/>
                <a:ext cx="464608" cy="464608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66FCE0B-9BCE-37B4-AFBF-E49911871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3769" y="3149498"/>
                <a:ext cx="464608" cy="464608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1E5CB45B-B19E-9AD5-C21A-3625509CE3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23211" y="1087075"/>
                <a:ext cx="471347" cy="471347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5A1DE73-FA1A-00AA-B361-6987E4661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27720" y="2131815"/>
                <a:ext cx="563363" cy="563363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4F77CF-9B97-F2A2-1644-2C258935D828}"/>
                  </a:ext>
                </a:extLst>
              </p:cNvPr>
              <p:cNvSpPr/>
              <p:nvPr/>
            </p:nvSpPr>
            <p:spPr>
              <a:xfrm>
                <a:off x="4233173" y="1481026"/>
                <a:ext cx="1779413" cy="1779413"/>
              </a:xfrm>
              <a:prstGeom prst="ellipse">
                <a:avLst/>
              </a:prstGeom>
              <a:solidFill>
                <a:srgbClr val="1029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1A88142-2FAB-7F7F-9C1F-B3B17AF4F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37872" y="1780090"/>
                <a:ext cx="1215714" cy="1209511"/>
              </a:xfrm>
              <a:prstGeom prst="rect">
                <a:avLst/>
              </a:prstGeom>
            </p:spPr>
          </p:pic>
        </p:grpSp>
        <p:sp>
          <p:nvSpPr>
            <p:cNvPr id="10" name="Szövegdoboz 10">
              <a:extLst>
                <a:ext uri="{FF2B5EF4-FFF2-40B4-BE49-F238E27FC236}">
                  <a16:creationId xmlns:a16="http://schemas.microsoft.com/office/drawing/2014/main" id="{E0AC5A2C-5253-DE1A-6EA6-7B22CA630D81}"/>
                </a:ext>
              </a:extLst>
            </p:cNvPr>
            <p:cNvSpPr txBox="1"/>
            <p:nvPr/>
          </p:nvSpPr>
          <p:spPr>
            <a:xfrm>
              <a:off x="4164471" y="4569934"/>
              <a:ext cx="2586440" cy="315471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r>
                <a:rPr lang="en-GB" sz="1600" b="1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 </a:t>
              </a:r>
              <a:r>
                <a:rPr lang="en-GB" sz="1013" b="1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locomotive </a:t>
              </a:r>
              <a:r>
                <a:rPr lang="en-GB" sz="1600" b="1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1190 </a:t>
              </a:r>
              <a:r>
                <a:rPr lang="en-GB" sz="1013" b="1">
                  <a:solidFill>
                    <a:srgbClr val="1029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wagon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24741F-F184-EDEA-5221-E63B30DC6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103" y="3910423"/>
              <a:ext cx="498937" cy="498937"/>
            </a:xfrm>
            <a:prstGeom prst="rect">
              <a:avLst/>
            </a:prstGeom>
          </p:spPr>
        </p:pic>
      </p:grp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1E1FF0F-E889-E3AD-350A-A89EDCAB6063}"/>
              </a:ext>
            </a:extLst>
          </p:cNvPr>
          <p:cNvSpPr txBox="1"/>
          <p:nvPr/>
        </p:nvSpPr>
        <p:spPr>
          <a:xfrm>
            <a:off x="7984799" y="4500686"/>
            <a:ext cx="1012560" cy="192360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hu-HU" sz="800">
                <a:solidFill>
                  <a:srgbClr val="10296B"/>
                </a:solidFill>
                <a:latin typeface="Arial"/>
                <a:cs typeface="Arial"/>
              </a:rPr>
              <a:t>*2023</a:t>
            </a:r>
            <a:endParaRPr lang="en-GB" sz="800">
              <a:solidFill>
                <a:srgbClr val="10296B"/>
              </a:solidFill>
              <a:latin typeface="Arial"/>
              <a:cs typeface="Arial"/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4B452FF0-80AF-BE79-B799-116BF2E8333B}"/>
              </a:ext>
            </a:extLst>
          </p:cNvPr>
          <p:cNvSpPr txBox="1"/>
          <p:nvPr/>
        </p:nvSpPr>
        <p:spPr>
          <a:xfrm>
            <a:off x="1968231" y="360395"/>
            <a:ext cx="1012560" cy="223138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hu-HU" sz="1000" b="1">
                <a:solidFill>
                  <a:srgbClr val="10296B"/>
                </a:solidFill>
                <a:latin typeface="Arial"/>
                <a:cs typeface="Arial"/>
              </a:rPr>
              <a:t>*</a:t>
            </a:r>
            <a:endParaRPr lang="en-GB" sz="1000" b="1">
              <a:solidFill>
                <a:srgbClr val="10296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71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250825" y="266242"/>
            <a:ext cx="6255239" cy="5283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Waberer’s: 7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years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in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the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world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of SAP</a:t>
            </a:r>
            <a:endParaRPr lang="en-GB" sz="3000" b="1" spc="50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0" name="TextBox 28">
            <a:extLst>
              <a:ext uri="{FF2B5EF4-FFF2-40B4-BE49-F238E27FC236}">
                <a16:creationId xmlns:a16="http://schemas.microsoft.com/office/drawing/2014/main" id="{251E42E9-6C3E-253C-5BF5-0D2BBABE2FAE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D3C3A37-7F4A-32A1-5D70-04A9F5750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374" y="819051"/>
            <a:ext cx="4625094" cy="2359364"/>
          </a:xfrm>
          <a:prstGeom prst="rect">
            <a:avLst/>
          </a:prstGeom>
        </p:spPr>
      </p:pic>
      <p:sp>
        <p:nvSpPr>
          <p:cNvPr id="8" name="Szövegdoboz 16">
            <a:extLst>
              <a:ext uri="{FF2B5EF4-FFF2-40B4-BE49-F238E27FC236}">
                <a16:creationId xmlns:a16="http://schemas.microsoft.com/office/drawing/2014/main" id="{F305568E-740D-AE75-13F2-B24F79E72B6F}"/>
              </a:ext>
            </a:extLst>
          </p:cNvPr>
          <p:cNvSpPr txBox="1"/>
          <p:nvPr/>
        </p:nvSpPr>
        <p:spPr>
          <a:xfrm>
            <a:off x="7739743" y="756175"/>
            <a:ext cx="16489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TM = Transportation Management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EM = Event Management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BW = Data Warehouse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S4 HANA = SAP ERP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C4C = CRM system</a:t>
            </a:r>
          </a:p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Nexon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= HR system</a:t>
            </a:r>
          </a:p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Astrata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= Track &amp; Trace system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WIPE </a:t>
            </a:r>
            <a:r>
              <a:rPr lang="hu-HU" sz="10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Planning engine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WIRE </a:t>
            </a:r>
            <a:r>
              <a:rPr lang="hu-HU" sz="10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Routing engine</a:t>
            </a:r>
          </a:p>
        </p:txBody>
      </p:sp>
      <p:pic>
        <p:nvPicPr>
          <p:cNvPr id="11" name="Kép 11">
            <a:extLst>
              <a:ext uri="{FF2B5EF4-FFF2-40B4-BE49-F238E27FC236}">
                <a16:creationId xmlns:a16="http://schemas.microsoft.com/office/drawing/2014/main" id="{644B00F4-9B5A-592E-DFCF-45508A33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94" y="3485101"/>
            <a:ext cx="1614184" cy="1381271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A5DC0038-03C7-48F3-8E4D-8E00219A6878}"/>
              </a:ext>
            </a:extLst>
          </p:cNvPr>
          <p:cNvSpPr txBox="1">
            <a:spLocks noGrp="1"/>
          </p:cNvSpPr>
          <p:nvPr/>
        </p:nvSpPr>
        <p:spPr bwMode="auto">
          <a:xfrm>
            <a:off x="114429" y="816364"/>
            <a:ext cx="3110339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174625" indent="-174625" algn="l" rtl="0" fontAlgn="base">
              <a:spcBef>
                <a:spcPct val="20000"/>
              </a:spcBef>
              <a:spcAft>
                <a:spcPct val="0"/>
              </a:spcAft>
              <a:buClr>
                <a:srgbClr val="3975AA"/>
              </a:buClr>
              <a:buSzPct val="70000"/>
              <a:buFontTx/>
              <a:buBlip>
                <a:blip r:embed="rId5"/>
              </a:buBlip>
              <a:defRPr lang="en-US" sz="1600" b="1" kern="1200">
                <a:solidFill>
                  <a:srgbClr val="3975AA"/>
                </a:solidFill>
                <a:latin typeface="Trebuchet MS" pitchFamily="34" charset="0"/>
                <a:ea typeface="+mj-ea"/>
                <a:cs typeface="+mj-cs"/>
              </a:defRPr>
            </a:lvl1pPr>
            <a:lvl2pPr marL="360363" indent="-185738" algn="l" rtl="0" fontAlgn="base">
              <a:spcBef>
                <a:spcPct val="20000"/>
              </a:spcBef>
              <a:spcAft>
                <a:spcPct val="0"/>
              </a:spcAft>
              <a:buClr>
                <a:srgbClr val="3975AA"/>
              </a:buClr>
              <a:buSzPct val="7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2pPr>
            <a:lvl3pPr marL="534988" indent="-174625" algn="l" rtl="0" fontAlgn="base">
              <a:spcBef>
                <a:spcPct val="20000"/>
              </a:spcBef>
              <a:spcAft>
                <a:spcPct val="0"/>
              </a:spcAft>
              <a:buClr>
                <a:srgbClr val="3975AA"/>
              </a:buClr>
              <a:buSzPct val="70000"/>
              <a:buFontTx/>
              <a:buBlip>
                <a:blip r:embed="rId5"/>
              </a:buBlip>
              <a:defRPr sz="12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3pPr>
            <a:lvl4pPr marL="719138" indent="-184150" algn="l" rtl="0" fontAlgn="base">
              <a:spcBef>
                <a:spcPct val="20000"/>
              </a:spcBef>
              <a:spcAft>
                <a:spcPct val="0"/>
              </a:spcAft>
              <a:buClr>
                <a:srgbClr val="3975AA"/>
              </a:buClr>
              <a:buSzPct val="70000"/>
              <a:buFontTx/>
              <a:buBlip>
                <a:blip r:embed="rId5"/>
              </a:buBlip>
              <a:defRPr sz="12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4pPr>
            <a:lvl5pPr marL="895350" indent="-176213" algn="l" rtl="0" fontAlgn="base">
              <a:spcBef>
                <a:spcPct val="20000"/>
              </a:spcBef>
              <a:spcAft>
                <a:spcPct val="0"/>
              </a:spcAft>
              <a:buClr>
                <a:srgbClr val="3975AA"/>
              </a:buClr>
              <a:buSzPct val="70000"/>
              <a:buFontTx/>
              <a:buBlip>
                <a:blip r:embed="rId5"/>
              </a:buBlip>
              <a:defRPr sz="12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913" lvl="2" indent="-188913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Pct val="80000"/>
              <a:buFont typeface="Wingdings" pitchFamily="2" charset="2"/>
              <a:buChar char="n"/>
              <a:defRPr/>
            </a:pPr>
            <a:r>
              <a:rPr lang="en-US" sz="1400" dirty="0">
                <a:solidFill>
                  <a:srgbClr val="10296B"/>
                </a:solidFill>
                <a:latin typeface="Arial"/>
                <a:cs typeface="Arial"/>
              </a:rPr>
              <a:t>SAP </a:t>
            </a:r>
            <a:r>
              <a:rPr lang="en-US" sz="1400" b="1" dirty="0">
                <a:solidFill>
                  <a:srgbClr val="10296B"/>
                </a:solidFill>
                <a:latin typeface="Arial"/>
                <a:cs typeface="Arial"/>
              </a:rPr>
              <a:t>S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/</a:t>
            </a:r>
            <a:r>
              <a:rPr lang="en-US" sz="1400" b="1" dirty="0">
                <a:solidFill>
                  <a:srgbClr val="10296B"/>
                </a:solidFill>
                <a:latin typeface="Arial"/>
                <a:cs typeface="Arial"/>
              </a:rPr>
              <a:t>4HANA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implementation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10296B"/>
                </a:solidFill>
                <a:latin typeface="Arial"/>
                <a:cs typeface="Arial"/>
              </a:rPr>
              <a:t>pioneer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,</a:t>
            </a:r>
            <a:r>
              <a:rPr lang="en-US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10296B"/>
                </a:solidFill>
                <a:latin typeface="Arial"/>
                <a:cs typeface="Arial"/>
              </a:rPr>
              <a:t>SAP CEE 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Gold </a:t>
            </a:r>
            <a:r>
              <a:rPr lang="en-US" sz="1400" b="1" dirty="0">
                <a:solidFill>
                  <a:srgbClr val="10296B"/>
                </a:solidFill>
                <a:latin typeface="Arial"/>
                <a:cs typeface="Arial"/>
              </a:rPr>
              <a:t>Award</a:t>
            </a:r>
          </a:p>
          <a:p>
            <a:pPr marL="188913" lvl="2" indent="-188913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Pct val="80000"/>
              <a:buFont typeface="Wingdings" pitchFamily="2" charset="2"/>
              <a:buChar char="n"/>
              <a:defRPr/>
            </a:pP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Custom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SAP </a:t>
            </a:r>
            <a:r>
              <a:rPr lang="en-US" sz="1400" b="1" dirty="0">
                <a:solidFill>
                  <a:srgbClr val="10296B"/>
                </a:solidFill>
                <a:latin typeface="Arial"/>
                <a:cs typeface="Arial"/>
              </a:rPr>
              <a:t>Cloud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based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system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development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: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within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first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3 in Hungary</a:t>
            </a:r>
            <a:endParaRPr lang="en-US" sz="14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188913" lvl="2" indent="-188913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Pct val="80000"/>
              <a:buFont typeface="Wingdings" pitchFamily="2" charset="2"/>
              <a:buChar char="n"/>
              <a:defRPr/>
            </a:pP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BI &amp; 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CDS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view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reporting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top of </a:t>
            </a:r>
            <a:r>
              <a:rPr lang="en-US" sz="1400" dirty="0">
                <a:solidFill>
                  <a:srgbClr val="10296B"/>
                </a:solidFill>
                <a:latin typeface="Arial"/>
                <a:cs typeface="Arial"/>
              </a:rPr>
              <a:t>S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/</a:t>
            </a:r>
            <a:r>
              <a:rPr lang="en-US" sz="1400" dirty="0">
                <a:solidFill>
                  <a:srgbClr val="10296B"/>
                </a:solidFill>
                <a:latin typeface="Arial"/>
                <a:cs typeface="Arial"/>
              </a:rPr>
              <a:t>4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HANA and SAP TM</a:t>
            </a:r>
            <a:r>
              <a:rPr lang="en-US" sz="1400" dirty="0">
                <a:solidFill>
                  <a:srgbClr val="10296B"/>
                </a:solidFill>
                <a:latin typeface="Arial"/>
                <a:cs typeface="Arial"/>
              </a:rPr>
              <a:t> –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pioneer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in Hungary</a:t>
            </a:r>
          </a:p>
          <a:p>
            <a:pPr marL="188913" lvl="2" indent="-188913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Pct val="80000"/>
              <a:buFont typeface="Wingdings" pitchFamily="2" charset="2"/>
              <a:buChar char="n"/>
              <a:defRPr/>
            </a:pPr>
            <a:r>
              <a:rPr lang="en-US" sz="1400" dirty="0">
                <a:solidFill>
                  <a:srgbClr val="10296B"/>
                </a:solidFill>
                <a:latin typeface="Arial"/>
                <a:cs typeface="Arial"/>
              </a:rPr>
              <a:t>Internet of Things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:</a:t>
            </a:r>
            <a:r>
              <a:rPr lang="en-US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sensor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/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telematics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data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integration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with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SAP TM („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big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data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analytics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”)</a:t>
            </a:r>
          </a:p>
          <a:p>
            <a:pPr marL="188913" lvl="2" indent="-188913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Pct val="80000"/>
              <a:buFont typeface="Wingdings" pitchFamily="2" charset="2"/>
              <a:buChar char="n"/>
              <a:defRPr/>
            </a:pP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SAP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Innovation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Award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 err="1">
                <a:solidFill>
                  <a:srgbClr val="10296B"/>
                </a:solidFill>
                <a:latin typeface="Arial"/>
                <a:cs typeface="Arial"/>
              </a:rPr>
              <a:t>Finalist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2023: Driver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Settlement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Automation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10296B"/>
                </a:solidFill>
                <a:latin typeface="Arial"/>
                <a:cs typeface="Arial"/>
              </a:rPr>
              <a:t>on</a:t>
            </a:r>
            <a:r>
              <a:rPr lang="hu-HU" sz="14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400" b="1" dirty="0">
                <a:solidFill>
                  <a:srgbClr val="10296B"/>
                </a:solidFill>
                <a:latin typeface="Arial"/>
                <a:cs typeface="Arial"/>
              </a:rPr>
              <a:t>SAP BTP</a:t>
            </a:r>
            <a:endParaRPr lang="en-US" sz="1400" b="1" dirty="0">
              <a:solidFill>
                <a:srgbClr val="10296B"/>
              </a:solidFill>
              <a:latin typeface="Arial"/>
              <a:cs typeface="Arial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25862BA9-62D2-3174-937E-55AE5CB39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032" y="3346473"/>
            <a:ext cx="2169403" cy="165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4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250825" y="277128"/>
            <a:ext cx="7523213" cy="5283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3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level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of IT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applications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–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where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to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use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SAP?</a:t>
            </a:r>
            <a:endParaRPr lang="en-GB" sz="3000" b="1" spc="50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0" name="TextBox 28">
            <a:extLst>
              <a:ext uri="{FF2B5EF4-FFF2-40B4-BE49-F238E27FC236}">
                <a16:creationId xmlns:a16="http://schemas.microsoft.com/office/drawing/2014/main" id="{251E42E9-6C3E-253C-5BF5-0D2BBABE2FAE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E533A530-C0F4-67C9-0F1E-E32DC32CE3CE}"/>
              </a:ext>
            </a:extLst>
          </p:cNvPr>
          <p:cNvGrpSpPr/>
          <p:nvPr/>
        </p:nvGrpSpPr>
        <p:grpSpPr>
          <a:xfrm>
            <a:off x="-677334" y="956734"/>
            <a:ext cx="8229601" cy="4698998"/>
            <a:chOff x="3515283" y="1313306"/>
            <a:chExt cx="4896024" cy="3174028"/>
          </a:xfrm>
        </p:grpSpPr>
        <p:pic>
          <p:nvPicPr>
            <p:cNvPr id="8" name="Ábra 7" descr="Piramis szintekkel egyszínű kitöltéssel">
              <a:extLst>
                <a:ext uri="{FF2B5EF4-FFF2-40B4-BE49-F238E27FC236}">
                  <a16:creationId xmlns:a16="http://schemas.microsoft.com/office/drawing/2014/main" id="{5AD6D1AE-0C67-D3F9-E53E-F7EA550E8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5171"/>
            <a:stretch/>
          </p:blipFill>
          <p:spPr>
            <a:xfrm>
              <a:off x="3515283" y="1313306"/>
              <a:ext cx="4896024" cy="3174028"/>
            </a:xfrm>
            <a:prstGeom prst="rect">
              <a:avLst/>
            </a:prstGeom>
          </p:spPr>
        </p:pic>
        <p:grpSp>
          <p:nvGrpSpPr>
            <p:cNvPr id="14" name="Csoportba foglalás 13">
              <a:extLst>
                <a:ext uri="{FF2B5EF4-FFF2-40B4-BE49-F238E27FC236}">
                  <a16:creationId xmlns:a16="http://schemas.microsoft.com/office/drawing/2014/main" id="{9D7810F0-743B-7565-9E08-BCAD0F76FC0C}"/>
                </a:ext>
              </a:extLst>
            </p:cNvPr>
            <p:cNvGrpSpPr/>
            <p:nvPr/>
          </p:nvGrpSpPr>
          <p:grpSpPr>
            <a:xfrm>
              <a:off x="4115832" y="1528942"/>
              <a:ext cx="3694925" cy="2178028"/>
              <a:chOff x="4115832" y="1528942"/>
              <a:chExt cx="3694925" cy="2178028"/>
            </a:xfrm>
          </p:grpSpPr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C194A490-119C-657F-06EB-245D117DCDDB}"/>
                  </a:ext>
                </a:extLst>
              </p:cNvPr>
              <p:cNvSpPr txBox="1"/>
              <p:nvPr/>
            </p:nvSpPr>
            <p:spPr>
              <a:xfrm>
                <a:off x="4115832" y="3135262"/>
                <a:ext cx="3694925" cy="571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8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Commodities</a:t>
                </a:r>
                <a:endParaRPr lang="hu-HU" sz="1800" spc="20" dirty="0">
                  <a:solidFill>
                    <a:srgbClr val="FDB933"/>
                  </a:solidFill>
                  <a:latin typeface="Impact" panose="020B080603090205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hu-HU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90 %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should</a:t>
                </a:r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 be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covered</a:t>
                </a:r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by</a:t>
                </a:r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 standard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solution</a:t>
                </a:r>
                <a:endParaRPr lang="hu-HU" sz="1200" spc="20" dirty="0">
                  <a:solidFill>
                    <a:srgbClr val="FDB933"/>
                  </a:solidFill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6305728F-8D43-7829-55BE-30775F69F578}"/>
                  </a:ext>
                </a:extLst>
              </p:cNvPr>
              <p:cNvSpPr txBox="1"/>
              <p:nvPr/>
            </p:nvSpPr>
            <p:spPr>
              <a:xfrm>
                <a:off x="4795986" y="2303988"/>
                <a:ext cx="2311400" cy="634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8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Industry</a:t>
                </a:r>
                <a:r>
                  <a:rPr lang="hu-HU" sz="18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 </a:t>
                </a:r>
                <a:r>
                  <a:rPr lang="hu-HU" sz="18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specific</a:t>
                </a:r>
                <a:r>
                  <a:rPr lang="hu-HU" sz="18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 </a:t>
                </a:r>
                <a:r>
                  <a:rPr lang="hu-HU" sz="18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applications</a:t>
                </a:r>
                <a:endParaRPr lang="hu-HU" sz="1800" spc="20" dirty="0">
                  <a:solidFill>
                    <a:srgbClr val="FDB933"/>
                  </a:solidFill>
                  <a:latin typeface="Impact" panose="020B080603090205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hu-H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hu-H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70+ %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should</a:t>
                </a:r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 be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covered</a:t>
                </a:r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by</a:t>
                </a:r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 standard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solution</a:t>
                </a:r>
                <a:endParaRPr lang="hu-HU" sz="1200" spc="20" dirty="0">
                  <a:solidFill>
                    <a:srgbClr val="FDB933"/>
                  </a:solidFill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5D69452E-0112-4C94-BB3D-5F3BCC6F7BB3}"/>
                  </a:ext>
                </a:extLst>
              </p:cNvPr>
              <p:cNvSpPr txBox="1"/>
              <p:nvPr/>
            </p:nvSpPr>
            <p:spPr>
              <a:xfrm>
                <a:off x="4763796" y="1528942"/>
                <a:ext cx="2311400" cy="56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8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Competitive advantages </a:t>
                </a:r>
              </a:p>
              <a:p>
                <a:pPr algn="ctr"/>
                <a:endParaRPr lang="hu-HU" sz="1600" spc="20" dirty="0">
                  <a:solidFill>
                    <a:srgbClr val="FDB933"/>
                  </a:solidFill>
                  <a:latin typeface="Impact" panose="020B080603090205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custom</a:t>
                </a:r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apps</a:t>
                </a:r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.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eg</a:t>
                </a:r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.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pricing</a:t>
                </a:r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, </a:t>
                </a:r>
                <a:r>
                  <a:rPr lang="hu-HU" sz="1200" spc="20" dirty="0" err="1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optimization</a:t>
                </a:r>
                <a:r>
                  <a:rPr lang="hu-HU" sz="1200" spc="20" dirty="0">
                    <a:solidFill>
                      <a:srgbClr val="FDB933"/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 etc.</a:t>
                </a:r>
              </a:p>
            </p:txBody>
          </p:sp>
        </p:grpSp>
      </p:grpSp>
      <p:pic>
        <p:nvPicPr>
          <p:cNvPr id="1026" name="Picture 2" descr="SAP Business Planning and Consolidation (BPC) Software">
            <a:extLst>
              <a:ext uri="{FF2B5EF4-FFF2-40B4-BE49-F238E27FC236}">
                <a16:creationId xmlns:a16="http://schemas.microsoft.com/office/drawing/2014/main" id="{1EB36AB9-3649-334A-D21D-482E42DD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95" y="1257106"/>
            <a:ext cx="709045" cy="70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Developer">
            <a:extLst>
              <a:ext uri="{FF2B5EF4-FFF2-40B4-BE49-F238E27FC236}">
                <a16:creationId xmlns:a16="http://schemas.microsoft.com/office/drawing/2014/main" id="{1B611D24-2EBB-0056-C0E2-0FD734902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 t="8612" r="9966" b="9754"/>
          <a:stretch/>
        </p:blipFill>
        <p:spPr bwMode="auto">
          <a:xfrm>
            <a:off x="7911212" y="1145089"/>
            <a:ext cx="936791" cy="93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67FEB4B-A774-2112-D694-2EE0C973AC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82" t="31916" r="62498" b="23187"/>
          <a:stretch/>
        </p:blipFill>
        <p:spPr>
          <a:xfrm>
            <a:off x="7088457" y="2229422"/>
            <a:ext cx="1482109" cy="1073334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F0705D01-DA17-4FDC-73BC-08B3219A58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527" t="47267" r="4079" b="24494"/>
          <a:stretch/>
        </p:blipFill>
        <p:spPr>
          <a:xfrm>
            <a:off x="6784142" y="3716830"/>
            <a:ext cx="2254139" cy="6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0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266953" y="1417893"/>
            <a:ext cx="2752570" cy="30931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SAP S/4HANA is a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central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,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company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group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level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ERP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system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at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Waberer’s</a:t>
            </a: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SAP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Transportation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Management is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currently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supporting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the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own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fleet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international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FTL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Transportation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and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Freight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Forwarding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business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units</a:t>
            </a:r>
            <a:endParaRPr lang="hu-HU" sz="1100" dirty="0">
              <a:solidFill>
                <a:srgbClr val="10296B"/>
              </a:solidFill>
              <a:latin typeface="Arial"/>
              <a:cs typeface="Arial"/>
            </a:endParaRP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Numerous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integration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were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built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with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customer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ERP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systems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and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with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internal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, non-SAP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systems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like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enterprise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data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warehouse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, HR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system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, driver mobile app etc.</a:t>
            </a:r>
          </a:p>
          <a:p>
            <a:pPr marL="285750" indent="-285750" algn="just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S/4HANA and TM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are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supporting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more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than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500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active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business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users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(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white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 </a:t>
            </a:r>
            <a:r>
              <a:rPr lang="hu-HU" sz="1100" dirty="0" err="1">
                <a:solidFill>
                  <a:srgbClr val="10296B"/>
                </a:solidFill>
                <a:latin typeface="Arial"/>
                <a:cs typeface="Arial"/>
              </a:rPr>
              <a:t>collars</a:t>
            </a:r>
            <a:r>
              <a:rPr lang="hu-HU" sz="1100" dirty="0">
                <a:solidFill>
                  <a:srgbClr val="10296B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4" name="Szövegdoboz 4">
            <a:extLst>
              <a:ext uri="{FF2B5EF4-FFF2-40B4-BE49-F238E27FC236}">
                <a16:creationId xmlns:a16="http://schemas.microsoft.com/office/drawing/2014/main" id="{6E652EE2-D843-8ED1-D196-B5C5C14C391D}"/>
              </a:ext>
            </a:extLst>
          </p:cNvPr>
          <p:cNvSpPr txBox="1"/>
          <p:nvPr/>
        </p:nvSpPr>
        <p:spPr>
          <a:xfrm>
            <a:off x="250826" y="277128"/>
            <a:ext cx="6737804" cy="9643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SAP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systems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: in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the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middle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of a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complex</a:t>
            </a:r>
            <a:r>
              <a:rPr lang="hu-HU" sz="3000" b="1" spc="50" dirty="0">
                <a:solidFill>
                  <a:srgbClr val="10296B"/>
                </a:solidFill>
                <a:latin typeface="Impact"/>
                <a:cs typeface="Arial"/>
              </a:rPr>
              <a:t> IT </a:t>
            </a:r>
            <a:r>
              <a:rPr lang="hu-HU" sz="3000" b="1" spc="50" dirty="0" err="1">
                <a:solidFill>
                  <a:srgbClr val="10296B"/>
                </a:solidFill>
                <a:latin typeface="Impact"/>
                <a:cs typeface="Arial"/>
              </a:rPr>
              <a:t>architecture</a:t>
            </a:r>
            <a:endParaRPr lang="en-GB" sz="3000" b="1" spc="50" dirty="0">
              <a:solidFill>
                <a:srgbClr val="10296B"/>
              </a:solidFill>
              <a:latin typeface="Impac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961B7-E77D-14EF-5CB5-C48C0E443094}"/>
              </a:ext>
            </a:extLst>
          </p:cNvPr>
          <p:cNvGrpSpPr/>
          <p:nvPr/>
        </p:nvGrpSpPr>
        <p:grpSpPr>
          <a:xfrm>
            <a:off x="8136835" y="437288"/>
            <a:ext cx="1080190" cy="279843"/>
            <a:chOff x="8136835" y="519488"/>
            <a:chExt cx="1080190" cy="2798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ED55DF-ABD3-6F20-6B25-2A7224077191}"/>
                </a:ext>
              </a:extLst>
            </p:cNvPr>
            <p:cNvSpPr/>
            <p:nvPr/>
          </p:nvSpPr>
          <p:spPr>
            <a:xfrm>
              <a:off x="8136835" y="519488"/>
              <a:ext cx="1080190" cy="279843"/>
            </a:xfrm>
            <a:prstGeom prst="rect">
              <a:avLst/>
            </a:prstGeom>
            <a:solidFill>
              <a:srgbClr val="102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9D7A-C17C-9C8B-725F-2854351E7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775" y="561545"/>
              <a:ext cx="822072" cy="195731"/>
            </a:xfrm>
            <a:prstGeom prst="rect">
              <a:avLst/>
            </a:prstGeom>
          </p:spPr>
        </p:pic>
      </p:grpSp>
      <p:sp>
        <p:nvSpPr>
          <p:cNvPr id="10" name="TextBox 28">
            <a:extLst>
              <a:ext uri="{FF2B5EF4-FFF2-40B4-BE49-F238E27FC236}">
                <a16:creationId xmlns:a16="http://schemas.microsoft.com/office/drawing/2014/main" id="{251E42E9-6C3E-253C-5BF5-0D2BBABE2FAE}"/>
              </a:ext>
            </a:extLst>
          </p:cNvPr>
          <p:cNvSpPr txBox="1"/>
          <p:nvPr/>
        </p:nvSpPr>
        <p:spPr>
          <a:xfrm>
            <a:off x="266953" y="4758591"/>
            <a:ext cx="4572000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hu-HU" sz="700" b="1" i="0" u="none" spc="100" dirty="0">
                <a:solidFill>
                  <a:srgbClr val="102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LEVEREDGE 2024</a:t>
            </a:r>
            <a:endParaRPr lang="en-GB" sz="700" b="1" i="0" u="none" spc="100" dirty="0">
              <a:solidFill>
                <a:srgbClr val="102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2978EBD-D142-73BE-A37C-6D063FB2F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86" y="805478"/>
            <a:ext cx="6000901" cy="41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40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rdMCkfVgrjeaaMBciy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vLNjq5GUe7PQJ9TjhUZ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zaL.AG_kcVLp8IctK99D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La_A1DWBg26u1N4NBYlU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5K5BLIkUinbcwgN7lm31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FCw0Ztk9pEUjUWyurnZV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m1.NRkGupwsEDEtwCfUs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LSOmxhQll1oMpiY_XPt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ZtRnmghmZuNjB8c95yDr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Y1Y8iRvWMWgLCEiX0Sr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Bfo2QlZNHGpHSbUIoAN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w4zbXcvK0f8M.j8DYqF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HrNJGxlWBkKkFdjbmJV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bc5Pgoq9V5_XGf1lLCpI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dT5DdXPZrjJS_mKu61r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LiWnjV1EyCuY4FEwLe8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2jhjyjP8CMGePkb3esfo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ruBb2TjTkWSpRsMRmAA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bYc5OiaObSQL4lVGxdz1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wuJfJ0jF7256a_raeuw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8yThkWZ2i0NJ_7psD.U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uBk0L37zGehN5K667R.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99Ag3OIc8ZR.0RYj_NYx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4Hk987dWlrsDzyAR2FN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UMirUOP2Qw_IkDJ_yfq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bIsyGNnVHjgkQH7.Rh9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lJTzuP_XbLr84z_QqAR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FYHS8JxfP4cnPJMzS.n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fIcZ6fb7rHe_hKhMDwi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yLhp1ReDMBvzFE.VAiD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1bWupU9y44hRWRgRJNd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SuL4oFcRfYteQuzbi2D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8gKIHbtHowKJsuPvk3O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8lmy54pRUVKtx_l_ljda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TgIts8klKCPAo9C9fNz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RwR936iUToJlbUBO1uuE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gb84Pu90nUAFHYLvRo4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dISFQIDsRGw7UWWpe5d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QWCeHhu6svcpDJn9EYyj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1E8FHHthGfdwK6Oa50Q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XP_xO0uODimQDG5LuKG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0B1xx9KjBAhO9_uYFD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hZIE3r7WXduoe.lQYkjg"/>
</p:tagLst>
</file>

<file path=ppt/theme/theme1.xml><?xml version="1.0" encoding="utf-8"?>
<a:theme xmlns:a="http://schemas.openxmlformats.org/drawingml/2006/main" name="Waberer's template oldala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1153</Words>
  <Application>Microsoft Office PowerPoint</Application>
  <PresentationFormat>Diavetítés a képernyőre (16:9 oldalarány)</PresentationFormat>
  <Paragraphs>174</Paragraphs>
  <Slides>17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Impact</vt:lpstr>
      <vt:lpstr>Wingdings</vt:lpstr>
      <vt:lpstr>Waberer's template oldalak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2024-09-25T11:53:07Z</dcterms:created>
  <dcterms:modified xsi:type="dcterms:W3CDTF">2024-09-25T12:01:11Z</dcterms:modified>
</cp:coreProperties>
</file>